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469" r:id="rId2"/>
    <p:sldId id="521" r:id="rId3"/>
    <p:sldId id="513" r:id="rId4"/>
    <p:sldId id="478" r:id="rId5"/>
    <p:sldId id="526" r:id="rId6"/>
    <p:sldId id="477" r:id="rId7"/>
    <p:sldId id="497" r:id="rId8"/>
    <p:sldId id="503" r:id="rId9"/>
    <p:sldId id="504" r:id="rId10"/>
    <p:sldId id="505" r:id="rId11"/>
    <p:sldId id="498" r:id="rId12"/>
    <p:sldId id="499" r:id="rId13"/>
    <p:sldId id="500" r:id="rId14"/>
    <p:sldId id="496" r:id="rId15"/>
    <p:sldId id="511" r:id="rId16"/>
    <p:sldId id="527" r:id="rId17"/>
    <p:sldId id="523" r:id="rId18"/>
    <p:sldId id="516" r:id="rId19"/>
    <p:sldId id="502" r:id="rId20"/>
    <p:sldId id="518" r:id="rId21"/>
    <p:sldId id="534" r:id="rId22"/>
    <p:sldId id="522" r:id="rId23"/>
    <p:sldId id="535" r:id="rId24"/>
    <p:sldId id="515" r:id="rId25"/>
    <p:sldId id="531" r:id="rId26"/>
    <p:sldId id="529" r:id="rId27"/>
    <p:sldId id="517" r:id="rId28"/>
    <p:sldId id="514" r:id="rId29"/>
    <p:sldId id="519" r:id="rId30"/>
    <p:sldId id="528" r:id="rId31"/>
    <p:sldId id="532" r:id="rId32"/>
    <p:sldId id="533" r:id="rId33"/>
    <p:sldId id="530" r:id="rId34"/>
    <p:sldId id="501" r:id="rId35"/>
    <p:sldId id="510" r:id="rId3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autoAdjust="0"/>
    <p:restoredTop sz="87230" autoAdjust="0"/>
  </p:normalViewPr>
  <p:slideViewPr>
    <p:cSldViewPr snapToGrid="0">
      <p:cViewPr varScale="1">
        <p:scale>
          <a:sx n="71" d="100"/>
          <a:sy n="71" d="100"/>
        </p:scale>
        <p:origin x="970" y="6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B65D7-890E-480B-9182-BA19342F5BD4}" type="datetimeFigureOut">
              <a:rPr lang="nb-NO" smtClean="0"/>
              <a:t>15.03.2022</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B49B5-1974-45AB-8A85-139E624CE65B}" type="slidenum">
              <a:rPr lang="nb-NO" smtClean="0"/>
              <a:t>‹#›</a:t>
            </a:fld>
            <a:endParaRPr lang="nb-NO"/>
          </a:p>
        </p:txBody>
      </p:sp>
    </p:spTree>
    <p:extLst>
      <p:ext uri="{BB962C8B-B14F-4D97-AF65-F5344CB8AC3E}">
        <p14:creationId xmlns:p14="http://schemas.microsoft.com/office/powerpoint/2010/main" val="4092446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ature.com/articles/s41586-020-2705-y#Tab2"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nature.com/articles/s41586-020-2705-y#Tab1"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ature.com/articles/s41586-020-2705-y/figures/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ature.com/articles/s41586-020-2705-y#Tab2"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nature.com/articles/s41586-020-2705-y#Tab1"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ature.com/articles/s41586-020-2705-y#Tab2"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1</a:t>
            </a:fld>
            <a:endParaRPr lang="nb-NO"/>
          </a:p>
        </p:txBody>
      </p:sp>
    </p:spTree>
    <p:extLst>
      <p:ext uri="{BB962C8B-B14F-4D97-AF65-F5344CB8AC3E}">
        <p14:creationId xmlns:p14="http://schemas.microsoft.com/office/powerpoint/2010/main" val="3284091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10</a:t>
            </a:fld>
            <a:endParaRPr lang="nb-NO"/>
          </a:p>
        </p:txBody>
      </p:sp>
    </p:spTree>
    <p:extLst>
      <p:ext uri="{BB962C8B-B14F-4D97-AF65-F5344CB8AC3E}">
        <p14:creationId xmlns:p14="http://schemas.microsoft.com/office/powerpoint/2010/main" val="12193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Middle </a:t>
            </a:r>
            <a:r>
              <a:rPr lang="de-DE" dirty="0" err="1"/>
              <a:t>of</a:t>
            </a:r>
            <a:r>
              <a:rPr lang="de-DE" dirty="0"/>
              <a:t> </a:t>
            </a:r>
            <a:r>
              <a:rPr lang="de-DE" dirty="0" err="1"/>
              <a:t>the</a:t>
            </a:r>
            <a:r>
              <a:rPr lang="de-DE" dirty="0"/>
              <a:t> </a:t>
            </a:r>
            <a:r>
              <a:rPr lang="de-DE" dirty="0" err="1"/>
              <a:t>road</a:t>
            </a:r>
            <a:r>
              <a:rPr lang="de-DE" dirty="0"/>
              <a:t>: 9.4 </a:t>
            </a:r>
            <a:r>
              <a:rPr lang="de-DE" dirty="0" err="1"/>
              <a:t>bil</a:t>
            </a:r>
            <a:r>
              <a:rPr lang="de-DE" dirty="0"/>
              <a:t> </a:t>
            </a:r>
            <a:r>
              <a:rPr lang="de-DE" dirty="0" err="1"/>
              <a:t>people</a:t>
            </a:r>
            <a:r>
              <a:rPr lang="de-DE" dirty="0"/>
              <a:t> </a:t>
            </a:r>
            <a:r>
              <a:rPr lang="de-DE" dirty="0" err="1"/>
              <a:t>by</a:t>
            </a:r>
            <a:r>
              <a:rPr lang="de-DE" dirty="0"/>
              <a:t> 2070, </a:t>
            </a:r>
            <a:r>
              <a:rPr lang="de-DE" dirty="0" err="1"/>
              <a:t>moderate&amp;uneven</a:t>
            </a:r>
            <a:r>
              <a:rPr lang="de-DE" dirty="0"/>
              <a:t> </a:t>
            </a:r>
            <a:r>
              <a:rPr lang="de-DE" dirty="0" err="1"/>
              <a:t>economic</a:t>
            </a:r>
            <a:r>
              <a:rPr lang="de-DE" dirty="0"/>
              <a:t> </a:t>
            </a:r>
            <a:r>
              <a:rPr lang="de-DE" dirty="0" err="1"/>
              <a:t>growth</a:t>
            </a:r>
            <a:r>
              <a:rPr lang="de-DE" dirty="0"/>
              <a:t>, slow </a:t>
            </a:r>
            <a:r>
              <a:rPr lang="de-DE" dirty="0" err="1"/>
              <a:t>socio-economic</a:t>
            </a:r>
            <a:r>
              <a:rPr lang="de-DE" dirty="0"/>
              <a:t> </a:t>
            </a:r>
            <a:r>
              <a:rPr lang="de-DE" dirty="0" err="1"/>
              <a:t>convergence</a:t>
            </a:r>
            <a:r>
              <a:rPr lang="de-DE" dirty="0"/>
              <a:t> </a:t>
            </a:r>
            <a:r>
              <a:rPr lang="de-DE" dirty="0" err="1"/>
              <a:t>between</a:t>
            </a:r>
            <a:r>
              <a:rPr lang="de-DE" dirty="0"/>
              <a:t> countries. </a:t>
            </a:r>
            <a:r>
              <a:rPr lang="de-DE" dirty="0" err="1"/>
              <a:t>Dietary</a:t>
            </a:r>
            <a:r>
              <a:rPr lang="de-DE" dirty="0"/>
              <a:t> </a:t>
            </a:r>
            <a:r>
              <a:rPr lang="de-DE" dirty="0" err="1"/>
              <a:t>preferences</a:t>
            </a:r>
            <a:r>
              <a:rPr lang="de-DE" dirty="0"/>
              <a:t>, trade, </a:t>
            </a:r>
            <a:r>
              <a:rPr lang="de-DE" dirty="0" err="1"/>
              <a:t>agric</a:t>
            </a:r>
            <a:r>
              <a:rPr lang="de-DE" dirty="0"/>
              <a:t>. </a:t>
            </a:r>
            <a:r>
              <a:rPr lang="de-DE" dirty="0" err="1"/>
              <a:t>productivity</a:t>
            </a:r>
            <a:r>
              <a:rPr lang="de-DE" dirty="0"/>
              <a:t> </a:t>
            </a:r>
            <a:r>
              <a:rPr lang="de-DE" dirty="0" err="1"/>
              <a:t>as</a:t>
            </a:r>
            <a:r>
              <a:rPr lang="de-DE" dirty="0"/>
              <a:t> </a:t>
            </a:r>
            <a:r>
              <a:rPr lang="de-DE" dirty="0" err="1"/>
              <a:t>before</a:t>
            </a:r>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11</a:t>
            </a:fld>
            <a:endParaRPr lang="nb-NO"/>
          </a:p>
        </p:txBody>
      </p:sp>
    </p:spTree>
    <p:extLst>
      <p:ext uri="{BB962C8B-B14F-4D97-AF65-F5344CB8AC3E}">
        <p14:creationId xmlns:p14="http://schemas.microsoft.com/office/powerpoint/2010/main" val="698245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Green </a:t>
            </a:r>
            <a:r>
              <a:rPr lang="de-DE" dirty="0" err="1"/>
              <a:t>growth</a:t>
            </a:r>
            <a:endParaRPr lang="de-DE" dirty="0"/>
          </a:p>
          <a:p>
            <a:endParaRPr lang="de-DE" dirty="0"/>
          </a:p>
          <a:p>
            <a:r>
              <a:rPr lang="de-DE" dirty="0"/>
              <a:t>Single </a:t>
            </a:r>
            <a:r>
              <a:rPr lang="de-DE" dirty="0" err="1"/>
              <a:t>action</a:t>
            </a:r>
            <a:r>
              <a:rPr lang="de-DE" dirty="0"/>
              <a:t> + </a:t>
            </a:r>
            <a:r>
              <a:rPr lang="de-DE" dirty="0" err="1"/>
              <a:t>combined</a:t>
            </a:r>
            <a:r>
              <a:rPr lang="de-DE" dirty="0"/>
              <a:t> </a:t>
            </a:r>
            <a:r>
              <a:rPr lang="de-DE" dirty="0" err="1"/>
              <a:t>action</a:t>
            </a:r>
            <a:r>
              <a:rPr lang="de-DE" dirty="0"/>
              <a:t> </a:t>
            </a:r>
            <a:r>
              <a:rPr lang="de-DE" dirty="0" err="1"/>
              <a:t>bundles</a:t>
            </a:r>
            <a:r>
              <a:rPr lang="de-DE" dirty="0"/>
              <a:t> </a:t>
            </a:r>
            <a:r>
              <a:rPr lang="de-DE" dirty="0" err="1"/>
              <a:t>that</a:t>
            </a:r>
            <a:r>
              <a:rPr lang="de-DE" dirty="0"/>
              <a:t> </a:t>
            </a:r>
            <a:r>
              <a:rPr lang="de-DE" dirty="0" err="1"/>
              <a:t>increase</a:t>
            </a:r>
            <a:r>
              <a:rPr lang="de-DE" dirty="0"/>
              <a:t> in </a:t>
            </a:r>
            <a:r>
              <a:rPr lang="de-DE" dirty="0" err="1"/>
              <a:t>intensity</a:t>
            </a:r>
            <a:r>
              <a:rPr lang="de-DE" dirty="0"/>
              <a:t> </a:t>
            </a:r>
            <a:r>
              <a:rPr lang="de-DE" dirty="0" err="1"/>
              <a:t>gradually</a:t>
            </a:r>
            <a:r>
              <a:rPr lang="de-DE" dirty="0"/>
              <a:t> </a:t>
            </a:r>
            <a:r>
              <a:rPr lang="de-DE" dirty="0" err="1"/>
              <a:t>from</a:t>
            </a:r>
            <a:r>
              <a:rPr lang="de-DE" dirty="0"/>
              <a:t> 2020 – 2050</a:t>
            </a:r>
          </a:p>
          <a:p>
            <a:endParaRPr lang="de-DE" dirty="0"/>
          </a:p>
          <a:p>
            <a:r>
              <a:rPr lang="de-DE" dirty="0"/>
              <a:t>SS </a:t>
            </a:r>
            <a:r>
              <a:rPr lang="de-DE" dirty="0" err="1"/>
              <a:t>follows</a:t>
            </a:r>
            <a:r>
              <a:rPr lang="de-DE" dirty="0"/>
              <a:t> SSP1 </a:t>
            </a:r>
            <a:r>
              <a:rPr lang="de-DE" dirty="0" err="1"/>
              <a:t>strictly</a:t>
            </a:r>
            <a:r>
              <a:rPr lang="de-DE" dirty="0"/>
              <a:t>, </a:t>
            </a:r>
            <a:r>
              <a:rPr lang="de-DE" dirty="0" err="1"/>
              <a:t>while</a:t>
            </a:r>
            <a:r>
              <a:rPr lang="de-DE" dirty="0"/>
              <a:t> DS </a:t>
            </a:r>
            <a:r>
              <a:rPr lang="de-DE" dirty="0" err="1"/>
              <a:t>is</a:t>
            </a:r>
            <a:r>
              <a:rPr lang="de-DE" dirty="0"/>
              <a:t> </a:t>
            </a:r>
            <a:r>
              <a:rPr lang="de-DE" dirty="0" err="1"/>
              <a:t>more</a:t>
            </a:r>
            <a:r>
              <a:rPr lang="de-DE" dirty="0"/>
              <a:t> </a:t>
            </a:r>
            <a:r>
              <a:rPr lang="de-DE" dirty="0" err="1"/>
              <a:t>ambitious</a:t>
            </a:r>
            <a:r>
              <a:rPr lang="de-DE" dirty="0"/>
              <a:t> </a:t>
            </a:r>
            <a:r>
              <a:rPr lang="de-DE" dirty="0" err="1"/>
              <a:t>than</a:t>
            </a:r>
            <a:r>
              <a:rPr lang="de-DE" dirty="0"/>
              <a:t> SSP1.</a:t>
            </a:r>
          </a:p>
          <a:p>
            <a:r>
              <a:rPr lang="de-DE" dirty="0"/>
              <a:t>C: New qualitative + quantitative </a:t>
            </a:r>
            <a:r>
              <a:rPr lang="de-DE" dirty="0" err="1"/>
              <a:t>elements</a:t>
            </a:r>
            <a:r>
              <a:rPr lang="de-DE" dirty="0"/>
              <a:t> </a:t>
            </a:r>
            <a:r>
              <a:rPr lang="de-DE" dirty="0" err="1"/>
              <a:t>being</a:t>
            </a:r>
            <a:r>
              <a:rPr lang="de-DE" dirty="0"/>
              <a:t> </a:t>
            </a:r>
            <a:r>
              <a:rPr lang="de-DE" dirty="0" err="1"/>
              <a:t>more</a:t>
            </a:r>
            <a:r>
              <a:rPr lang="de-DE" dirty="0"/>
              <a:t> </a:t>
            </a:r>
            <a:r>
              <a:rPr lang="de-DE" dirty="0" err="1"/>
              <a:t>ambitious</a:t>
            </a:r>
            <a:r>
              <a:rPr lang="de-DE" dirty="0"/>
              <a:t> </a:t>
            </a:r>
            <a:r>
              <a:rPr lang="de-DE" dirty="0" err="1"/>
              <a:t>than</a:t>
            </a:r>
            <a:r>
              <a:rPr lang="de-DE" dirty="0"/>
              <a:t> SSPs: </a:t>
            </a:r>
            <a:r>
              <a:rPr lang="de-DE" dirty="0" err="1"/>
              <a:t>Protection</a:t>
            </a:r>
            <a:r>
              <a:rPr lang="de-DE" dirty="0"/>
              <a:t> </a:t>
            </a:r>
            <a:r>
              <a:rPr lang="de-DE" dirty="0" err="1"/>
              <a:t>efforts</a:t>
            </a:r>
            <a:r>
              <a:rPr lang="de-DE" dirty="0"/>
              <a:t> </a:t>
            </a:r>
            <a:r>
              <a:rPr lang="de-DE" dirty="0" err="1"/>
              <a:t>increased</a:t>
            </a:r>
            <a:r>
              <a:rPr lang="de-DE" dirty="0"/>
              <a:t> </a:t>
            </a:r>
            <a:r>
              <a:rPr lang="de-DE" dirty="0" err="1"/>
              <a:t>from</a:t>
            </a:r>
            <a:r>
              <a:rPr lang="de-DE" dirty="0"/>
              <a:t> 2020 in all </a:t>
            </a:r>
            <a:r>
              <a:rPr lang="de-DE" dirty="0" err="1"/>
              <a:t>land</a:t>
            </a:r>
            <a:r>
              <a:rPr lang="de-DE" dirty="0"/>
              <a:t> </a:t>
            </a:r>
            <a:r>
              <a:rPr lang="de-DE" dirty="0" err="1"/>
              <a:t>areas</a:t>
            </a:r>
            <a:r>
              <a:rPr lang="de-DE" dirty="0"/>
              <a:t> </a:t>
            </a:r>
            <a:r>
              <a:rPr lang="de-DE" dirty="0" err="1"/>
              <a:t>that</a:t>
            </a:r>
            <a:r>
              <a:rPr lang="de-DE" dirty="0"/>
              <a:t> </a:t>
            </a:r>
            <a:r>
              <a:rPr lang="de-DE" dirty="0" err="1"/>
              <a:t>are</a:t>
            </a:r>
            <a:r>
              <a:rPr lang="de-DE" dirty="0"/>
              <a:t> </a:t>
            </a:r>
            <a:r>
              <a:rPr lang="de-DE" dirty="0" err="1"/>
              <a:t>currently</a:t>
            </a:r>
            <a:r>
              <a:rPr lang="de-DE" dirty="0"/>
              <a:t> </a:t>
            </a:r>
            <a:r>
              <a:rPr lang="de-DE" dirty="0" err="1"/>
              <a:t>protected</a:t>
            </a:r>
            <a:r>
              <a:rPr lang="de-DE" dirty="0"/>
              <a:t> </a:t>
            </a:r>
            <a:r>
              <a:rPr lang="de-DE" dirty="0" err="1"/>
              <a:t>or</a:t>
            </a:r>
            <a:r>
              <a:rPr lang="de-DE" dirty="0"/>
              <a:t> </a:t>
            </a:r>
            <a:r>
              <a:rPr lang="de-DE" dirty="0" err="1"/>
              <a:t>identified</a:t>
            </a:r>
            <a:r>
              <a:rPr lang="de-DE" dirty="0"/>
              <a:t> </a:t>
            </a:r>
            <a:r>
              <a:rPr lang="de-DE" dirty="0" err="1"/>
              <a:t>as</a:t>
            </a:r>
            <a:r>
              <a:rPr lang="de-DE" dirty="0"/>
              <a:t> </a:t>
            </a:r>
            <a:r>
              <a:rPr lang="de-DE" dirty="0" err="1"/>
              <a:t>conservation</a:t>
            </a:r>
            <a:r>
              <a:rPr lang="de-DE" dirty="0"/>
              <a:t> </a:t>
            </a:r>
            <a:r>
              <a:rPr lang="de-DE" dirty="0" err="1"/>
              <a:t>priority</a:t>
            </a:r>
            <a:r>
              <a:rPr lang="de-DE" dirty="0"/>
              <a:t> </a:t>
            </a:r>
            <a:r>
              <a:rPr lang="de-DE" dirty="0" err="1"/>
              <a:t>areas</a:t>
            </a:r>
            <a:r>
              <a:rPr lang="de-DE" dirty="0"/>
              <a:t>; progressive </a:t>
            </a:r>
            <a:r>
              <a:rPr lang="de-DE" dirty="0" err="1"/>
              <a:t>increase</a:t>
            </a:r>
            <a:r>
              <a:rPr lang="de-DE" dirty="0"/>
              <a:t> in </a:t>
            </a:r>
            <a:r>
              <a:rPr lang="de-DE" dirty="0" err="1"/>
              <a:t>restoration</a:t>
            </a:r>
            <a:r>
              <a:rPr lang="de-DE" dirty="0"/>
              <a:t> </a:t>
            </a:r>
            <a:r>
              <a:rPr lang="de-DE" dirty="0" err="1"/>
              <a:t>efforts</a:t>
            </a:r>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12</a:t>
            </a:fld>
            <a:endParaRPr lang="nb-NO"/>
          </a:p>
        </p:txBody>
      </p:sp>
    </p:spTree>
    <p:extLst>
      <p:ext uri="{BB962C8B-B14F-4D97-AF65-F5344CB8AC3E}">
        <p14:creationId xmlns:p14="http://schemas.microsoft.com/office/powerpoint/2010/main" val="166186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13</a:t>
            </a:fld>
            <a:endParaRPr lang="nb-NO"/>
          </a:p>
        </p:txBody>
      </p:sp>
    </p:spTree>
    <p:extLst>
      <p:ext uri="{BB962C8B-B14F-4D97-AF65-F5344CB8AC3E}">
        <p14:creationId xmlns:p14="http://schemas.microsoft.com/office/powerpoint/2010/main" val="2404858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Outputs </a:t>
            </a:r>
            <a:r>
              <a:rPr lang="de-DE" dirty="0" err="1"/>
              <a:t>from</a:t>
            </a:r>
            <a:r>
              <a:rPr lang="de-DE" dirty="0"/>
              <a:t> IAM land-</a:t>
            </a:r>
            <a:r>
              <a:rPr lang="de-DE" dirty="0" err="1"/>
              <a:t>use</a:t>
            </a:r>
            <a:r>
              <a:rPr lang="de-DE" dirty="0"/>
              <a:t> </a:t>
            </a:r>
            <a:r>
              <a:rPr lang="de-DE" dirty="0" err="1"/>
              <a:t>components</a:t>
            </a:r>
            <a:r>
              <a:rPr lang="de-DE" dirty="0"/>
              <a:t> </a:t>
            </a:r>
            <a:r>
              <a:rPr lang="de-DE" dirty="0" err="1"/>
              <a:t>were</a:t>
            </a:r>
            <a:r>
              <a:rPr lang="de-DE" dirty="0"/>
              <a:t> </a:t>
            </a:r>
            <a:r>
              <a:rPr lang="de-DE" dirty="0" err="1"/>
              <a:t>evaluated</a:t>
            </a:r>
            <a:r>
              <a:rPr lang="de-DE" dirty="0"/>
              <a:t> </a:t>
            </a:r>
            <a:r>
              <a:rPr lang="de-DE" dirty="0" err="1"/>
              <a:t>using</a:t>
            </a:r>
            <a:r>
              <a:rPr lang="de-DE" dirty="0"/>
              <a:t> 8 biodiversity </a:t>
            </a:r>
            <a:r>
              <a:rPr lang="de-DE" dirty="0" err="1"/>
              <a:t>models</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14</a:t>
            </a:fld>
            <a:endParaRPr lang="nb-NO"/>
          </a:p>
        </p:txBody>
      </p:sp>
    </p:spTree>
    <p:extLst>
      <p:ext uri="{BB962C8B-B14F-4D97-AF65-F5344CB8AC3E}">
        <p14:creationId xmlns:p14="http://schemas.microsoft.com/office/powerpoint/2010/main" val="3915846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MESSAGE-GLOBIOM, REMIND-</a:t>
            </a:r>
            <a:r>
              <a:rPr lang="de-DE" dirty="0" err="1"/>
              <a:t>MAgPIE</a:t>
            </a:r>
            <a:r>
              <a:rPr lang="de-DE" dirty="0"/>
              <a:t>, AIM-CGE, IMAGE-MAGNET</a:t>
            </a:r>
          </a:p>
          <a:p>
            <a:endParaRPr lang="de-DE" dirty="0"/>
          </a:p>
          <a:p>
            <a:r>
              <a:rPr lang="en-US" dirty="0"/>
              <a:t>built-up area, cropland other than short-rotation bioenergy plantations, cropland dedicated to short-rotation bioenergy plantations, managed grassland, managed forest, unmanaged forest, other natural vegetation, restoration land, abandoned cropland previously dedicated to crops other than short-rotation bioenergy plantations, abandoned cropland previously dedicated to short-rotation bioenergy plantations, abandoned managed grassland and abandoned managed forest</a:t>
            </a:r>
            <a:endParaRPr lang="de-DE" dirty="0"/>
          </a:p>
          <a:p>
            <a:endParaRPr lang="de-DE" dirty="0"/>
          </a:p>
          <a:p>
            <a:r>
              <a:rPr lang="de-DE" dirty="0" err="1"/>
              <a:t>Extent</a:t>
            </a:r>
            <a:r>
              <a:rPr lang="de-DE" dirty="0"/>
              <a:t> </a:t>
            </a:r>
            <a:r>
              <a:rPr lang="de-DE" dirty="0" err="1"/>
              <a:t>of</a:t>
            </a:r>
            <a:r>
              <a:rPr lang="de-DE" dirty="0"/>
              <a:t> </a:t>
            </a:r>
            <a:r>
              <a:rPr lang="de-DE" dirty="0" err="1"/>
              <a:t>suitable</a:t>
            </a:r>
            <a:r>
              <a:rPr lang="de-DE" dirty="0"/>
              <a:t> </a:t>
            </a:r>
            <a:r>
              <a:rPr lang="de-DE" dirty="0" err="1"/>
              <a:t>habitat</a:t>
            </a:r>
            <a:r>
              <a:rPr lang="de-DE" dirty="0"/>
              <a:t> </a:t>
            </a:r>
            <a:r>
              <a:rPr lang="de-DE" dirty="0">
                <a:sym typeface="Wingdings" panose="05000000000000000000" pitchFamily="2" charset="2"/>
              </a:rPr>
              <a:t> </a:t>
            </a:r>
            <a:r>
              <a:rPr lang="de-DE" dirty="0"/>
              <a:t>ESH = </a:t>
            </a:r>
            <a:r>
              <a:rPr lang="de-DE" dirty="0" err="1"/>
              <a:t>Extent</a:t>
            </a:r>
            <a:r>
              <a:rPr lang="de-DE" dirty="0"/>
              <a:t> </a:t>
            </a:r>
            <a:r>
              <a:rPr lang="de-DE" dirty="0" err="1"/>
              <a:t>of</a:t>
            </a:r>
            <a:r>
              <a:rPr lang="de-DE" dirty="0"/>
              <a:t> </a:t>
            </a:r>
            <a:r>
              <a:rPr lang="de-DE" dirty="0" err="1"/>
              <a:t>suitable</a:t>
            </a:r>
            <a:r>
              <a:rPr lang="de-DE" dirty="0"/>
              <a:t> </a:t>
            </a:r>
            <a:r>
              <a:rPr lang="de-DE" dirty="0" err="1"/>
              <a:t>habitat</a:t>
            </a:r>
            <a:endParaRPr lang="de-DE" dirty="0"/>
          </a:p>
          <a:p>
            <a:r>
              <a:rPr lang="de-DE" dirty="0"/>
              <a:t>Wildlife </a:t>
            </a:r>
            <a:r>
              <a:rPr lang="de-DE" dirty="0" err="1"/>
              <a:t>population</a:t>
            </a:r>
            <a:r>
              <a:rPr lang="de-DE" dirty="0"/>
              <a:t> </a:t>
            </a:r>
            <a:r>
              <a:rPr lang="de-DE" dirty="0" err="1"/>
              <a:t>density</a:t>
            </a:r>
            <a:r>
              <a:rPr lang="de-DE" dirty="0"/>
              <a:t> </a:t>
            </a:r>
            <a:r>
              <a:rPr lang="de-DE" dirty="0">
                <a:sym typeface="Wingdings" panose="05000000000000000000" pitchFamily="2" charset="2"/>
              </a:rPr>
              <a:t> </a:t>
            </a:r>
            <a:r>
              <a:rPr lang="de-DE" dirty="0"/>
              <a:t>LPI = Living planet </a:t>
            </a:r>
            <a:r>
              <a:rPr lang="de-DE" dirty="0" err="1"/>
              <a:t>index</a:t>
            </a:r>
            <a:endParaRPr lang="de-DE" dirty="0"/>
          </a:p>
          <a:p>
            <a:r>
              <a:rPr lang="de-DE" dirty="0" err="1"/>
              <a:t>Intactness</a:t>
            </a:r>
            <a:r>
              <a:rPr lang="de-DE" dirty="0"/>
              <a:t> </a:t>
            </a:r>
            <a:r>
              <a:rPr lang="de-DE" dirty="0" err="1"/>
              <a:t>of</a:t>
            </a:r>
            <a:r>
              <a:rPr lang="de-DE" dirty="0"/>
              <a:t> </a:t>
            </a:r>
            <a:r>
              <a:rPr lang="de-DE" dirty="0" err="1"/>
              <a:t>local</a:t>
            </a:r>
            <a:r>
              <a:rPr lang="de-DE" dirty="0"/>
              <a:t> </a:t>
            </a:r>
            <a:r>
              <a:rPr lang="de-DE" dirty="0" err="1"/>
              <a:t>sp</a:t>
            </a:r>
            <a:r>
              <a:rPr lang="de-DE" dirty="0"/>
              <a:t>. </a:t>
            </a:r>
            <a:r>
              <a:rPr lang="de-DE" dirty="0" err="1"/>
              <a:t>comp.</a:t>
            </a:r>
            <a:r>
              <a:rPr lang="de-DE" dirty="0"/>
              <a:t> </a:t>
            </a:r>
            <a:r>
              <a:rPr lang="de-DE" dirty="0">
                <a:sym typeface="Wingdings" panose="05000000000000000000" pitchFamily="2" charset="2"/>
              </a:rPr>
              <a:t> </a:t>
            </a:r>
            <a:r>
              <a:rPr lang="de-DE" dirty="0"/>
              <a:t>MSA = Mean </a:t>
            </a:r>
            <a:r>
              <a:rPr lang="de-DE" dirty="0" err="1"/>
              <a:t>species</a:t>
            </a:r>
            <a:r>
              <a:rPr lang="de-DE" dirty="0"/>
              <a:t> </a:t>
            </a:r>
            <a:r>
              <a:rPr lang="de-DE" dirty="0" err="1"/>
              <a:t>abundance</a:t>
            </a:r>
            <a:endParaRPr lang="de-DE" dirty="0"/>
          </a:p>
          <a:p>
            <a:r>
              <a:rPr lang="de-DE" dirty="0">
                <a:sym typeface="Wingdings" panose="05000000000000000000" pitchFamily="2" charset="2"/>
              </a:rPr>
              <a:t>		 </a:t>
            </a:r>
            <a:r>
              <a:rPr lang="de-DE" dirty="0"/>
              <a:t>BII = Biodiversity </a:t>
            </a:r>
            <a:r>
              <a:rPr lang="de-DE" dirty="0" err="1"/>
              <a:t>intactness</a:t>
            </a:r>
            <a:r>
              <a:rPr lang="de-DE" dirty="0"/>
              <a:t> </a:t>
            </a:r>
            <a:r>
              <a:rPr lang="de-DE" dirty="0" err="1"/>
              <a:t>index</a:t>
            </a:r>
            <a:endParaRPr lang="de-DE" dirty="0"/>
          </a:p>
          <a:p>
            <a:r>
              <a:rPr lang="de-DE" dirty="0"/>
              <a:t>Regional </a:t>
            </a:r>
            <a:r>
              <a:rPr lang="de-DE" dirty="0" err="1"/>
              <a:t>extinctions</a:t>
            </a:r>
            <a:r>
              <a:rPr lang="de-DE" dirty="0"/>
              <a:t> </a:t>
            </a:r>
            <a:r>
              <a:rPr lang="de-DE" dirty="0">
                <a:sym typeface="Wingdings" panose="05000000000000000000" pitchFamily="2" charset="2"/>
              </a:rPr>
              <a:t> </a:t>
            </a:r>
            <a:r>
              <a:rPr lang="de-DE" dirty="0"/>
              <a:t>FRRS = </a:t>
            </a:r>
            <a:r>
              <a:rPr lang="de-DE" dirty="0" err="1"/>
              <a:t>Fraction</a:t>
            </a:r>
            <a:r>
              <a:rPr lang="de-DE" dirty="0"/>
              <a:t> </a:t>
            </a:r>
            <a:r>
              <a:rPr lang="de-DE" dirty="0" err="1"/>
              <a:t>of</a:t>
            </a:r>
            <a:r>
              <a:rPr lang="de-DE" dirty="0"/>
              <a:t> </a:t>
            </a:r>
            <a:r>
              <a:rPr lang="de-DE" dirty="0" err="1"/>
              <a:t>regionally</a:t>
            </a:r>
            <a:r>
              <a:rPr lang="de-DE" dirty="0"/>
              <a:t> </a:t>
            </a:r>
            <a:r>
              <a:rPr lang="de-DE" dirty="0" err="1"/>
              <a:t>remaining</a:t>
            </a:r>
            <a:r>
              <a:rPr lang="de-DE" dirty="0"/>
              <a:t> </a:t>
            </a:r>
            <a:r>
              <a:rPr lang="de-DE" dirty="0" err="1"/>
              <a:t>species</a:t>
            </a:r>
            <a:endParaRPr lang="de-DE" dirty="0"/>
          </a:p>
          <a:p>
            <a:r>
              <a:rPr lang="de-DE" dirty="0"/>
              <a:t>Global </a:t>
            </a:r>
            <a:r>
              <a:rPr lang="de-DE" dirty="0" err="1"/>
              <a:t>extinctions</a:t>
            </a:r>
            <a:r>
              <a:rPr lang="de-DE" dirty="0"/>
              <a:t> </a:t>
            </a:r>
            <a:r>
              <a:rPr lang="de-DE" dirty="0">
                <a:sym typeface="Wingdings" panose="05000000000000000000" pitchFamily="2" charset="2"/>
              </a:rPr>
              <a:t> </a:t>
            </a:r>
            <a:r>
              <a:rPr lang="de-DE" dirty="0"/>
              <a:t>FGRS = </a:t>
            </a:r>
            <a:r>
              <a:rPr lang="de-DE" dirty="0" err="1"/>
              <a:t>Fraction</a:t>
            </a:r>
            <a:r>
              <a:rPr lang="de-DE" dirty="0"/>
              <a:t> </a:t>
            </a:r>
            <a:r>
              <a:rPr lang="de-DE" dirty="0" err="1"/>
              <a:t>of</a:t>
            </a:r>
            <a:r>
              <a:rPr lang="de-DE" dirty="0"/>
              <a:t> </a:t>
            </a:r>
            <a:r>
              <a:rPr lang="de-DE" dirty="0" err="1"/>
              <a:t>globally</a:t>
            </a:r>
            <a:r>
              <a:rPr lang="de-DE" dirty="0"/>
              <a:t> </a:t>
            </a:r>
            <a:r>
              <a:rPr lang="de-DE" dirty="0" err="1"/>
              <a:t>remaining</a:t>
            </a:r>
            <a:r>
              <a:rPr lang="de-DE" dirty="0"/>
              <a:t> </a:t>
            </a:r>
            <a:r>
              <a:rPr lang="de-DE" dirty="0" err="1"/>
              <a:t>species</a:t>
            </a:r>
            <a:endParaRPr lang="de-DE" dirty="0"/>
          </a:p>
          <a:p>
            <a:r>
              <a:rPr lang="de-DE" dirty="0"/>
              <a:t>!!! All relative </a:t>
            </a:r>
            <a:r>
              <a:rPr lang="de-DE" dirty="0" err="1"/>
              <a:t>measures</a:t>
            </a:r>
            <a:r>
              <a:rPr lang="de-DE" dirty="0"/>
              <a:t>, i.e. [0;1] and </a:t>
            </a:r>
            <a:r>
              <a:rPr lang="de-DE" dirty="0" err="1"/>
              <a:t>sometimes</a:t>
            </a:r>
            <a:r>
              <a:rPr lang="de-DE" dirty="0"/>
              <a:t> &gt;1 </a:t>
            </a:r>
            <a:r>
              <a:rPr lang="de-DE" dirty="0" err="1"/>
              <a:t>if</a:t>
            </a:r>
            <a:r>
              <a:rPr lang="de-DE" dirty="0"/>
              <a:t> </a:t>
            </a:r>
            <a:r>
              <a:rPr lang="de-DE" dirty="0" err="1"/>
              <a:t>fewer</a:t>
            </a:r>
            <a:r>
              <a:rPr lang="de-DE" dirty="0"/>
              <a:t> </a:t>
            </a:r>
            <a:r>
              <a:rPr lang="de-DE" dirty="0" err="1"/>
              <a:t>species</a:t>
            </a:r>
            <a:r>
              <a:rPr lang="de-DE" dirty="0"/>
              <a:t> </a:t>
            </a:r>
            <a:r>
              <a:rPr lang="de-DE" dirty="0" err="1"/>
              <a:t>are</a:t>
            </a:r>
            <a:r>
              <a:rPr lang="de-DE" dirty="0"/>
              <a:t> </a:t>
            </a:r>
            <a:r>
              <a:rPr lang="de-DE" dirty="0" err="1"/>
              <a:t>extinct</a:t>
            </a:r>
            <a:r>
              <a:rPr lang="de-DE" dirty="0"/>
              <a:t>/ </a:t>
            </a:r>
            <a:r>
              <a:rPr lang="de-DE" dirty="0" err="1"/>
              <a:t>populations</a:t>
            </a:r>
            <a:r>
              <a:rPr lang="de-DE" dirty="0"/>
              <a:t> </a:t>
            </a:r>
            <a:r>
              <a:rPr lang="de-DE" dirty="0" err="1"/>
              <a:t>sizes</a:t>
            </a:r>
            <a:r>
              <a:rPr lang="de-DE" dirty="0"/>
              <a:t> </a:t>
            </a:r>
            <a:r>
              <a:rPr lang="de-DE" dirty="0" err="1"/>
              <a:t>are</a:t>
            </a:r>
            <a:r>
              <a:rPr lang="de-DE" dirty="0"/>
              <a:t> larger/ </a:t>
            </a:r>
            <a:r>
              <a:rPr lang="de-DE" dirty="0" err="1"/>
              <a:t>composition</a:t>
            </a:r>
            <a:r>
              <a:rPr lang="de-DE" dirty="0"/>
              <a:t> </a:t>
            </a:r>
            <a:r>
              <a:rPr lang="de-DE" dirty="0" err="1"/>
              <a:t>closer</a:t>
            </a:r>
            <a:r>
              <a:rPr lang="de-DE" dirty="0"/>
              <a:t> </a:t>
            </a:r>
            <a:r>
              <a:rPr lang="de-DE" dirty="0" err="1"/>
              <a:t>to</a:t>
            </a:r>
            <a:r>
              <a:rPr lang="de-DE" dirty="0"/>
              <a:t> </a:t>
            </a:r>
            <a:r>
              <a:rPr lang="de-DE" dirty="0" err="1"/>
              <a:t>undisturbed</a:t>
            </a:r>
            <a:r>
              <a:rPr lang="de-DE" dirty="0"/>
              <a:t> </a:t>
            </a:r>
            <a:r>
              <a:rPr lang="de-DE" dirty="0" err="1"/>
              <a:t>state</a:t>
            </a:r>
            <a:r>
              <a:rPr lang="de-DE" dirty="0"/>
              <a:t>/ </a:t>
            </a:r>
            <a:r>
              <a:rPr lang="de-DE" dirty="0" err="1"/>
              <a:t>habitat</a:t>
            </a:r>
            <a:r>
              <a:rPr lang="de-DE" dirty="0"/>
              <a:t> </a:t>
            </a:r>
            <a:r>
              <a:rPr lang="de-DE" dirty="0" err="1"/>
              <a:t>extent</a:t>
            </a:r>
            <a:r>
              <a:rPr lang="de-DE" dirty="0"/>
              <a:t> </a:t>
            </a:r>
            <a:r>
              <a:rPr lang="de-DE" dirty="0" err="1"/>
              <a:t>is</a:t>
            </a:r>
            <a:r>
              <a:rPr lang="de-DE" dirty="0"/>
              <a:t> </a:t>
            </a:r>
            <a:r>
              <a:rPr lang="de-DE" dirty="0" err="1"/>
              <a:t>bigger</a:t>
            </a:r>
            <a:r>
              <a:rPr lang="de-DE" dirty="0"/>
              <a:t>. =1 </a:t>
            </a:r>
            <a:r>
              <a:rPr lang="de-DE" dirty="0" err="1"/>
              <a:t>if</a:t>
            </a:r>
            <a:r>
              <a:rPr lang="de-DE" dirty="0"/>
              <a:t> same </a:t>
            </a:r>
            <a:r>
              <a:rPr lang="de-DE" dirty="0" err="1"/>
              <a:t>as</a:t>
            </a:r>
            <a:r>
              <a:rPr lang="de-DE" dirty="0"/>
              <a:t> in 2010</a:t>
            </a:r>
          </a:p>
          <a:p>
            <a:endParaRPr lang="de-DE" dirty="0"/>
          </a:p>
          <a:p>
            <a:r>
              <a:rPr lang="de-DE" dirty="0"/>
              <a:t>WDBA = World </a:t>
            </a:r>
            <a:r>
              <a:rPr lang="de-DE" dirty="0" err="1"/>
              <a:t>database</a:t>
            </a:r>
            <a:r>
              <a:rPr lang="de-DE" dirty="0"/>
              <a:t> </a:t>
            </a:r>
            <a:r>
              <a:rPr lang="de-DE" dirty="0" err="1"/>
              <a:t>of</a:t>
            </a:r>
            <a:r>
              <a:rPr lang="de-DE" dirty="0"/>
              <a:t> </a:t>
            </a:r>
            <a:r>
              <a:rPr lang="de-DE" dirty="0" err="1"/>
              <a:t>protected</a:t>
            </a:r>
            <a:r>
              <a:rPr lang="de-DE" dirty="0"/>
              <a:t> </a:t>
            </a:r>
            <a:r>
              <a:rPr lang="de-DE" dirty="0" err="1"/>
              <a:t>areas</a:t>
            </a:r>
            <a:endParaRPr lang="de-DE" dirty="0"/>
          </a:p>
          <a:p>
            <a:r>
              <a:rPr lang="de-DE" dirty="0"/>
              <a:t>IUCN </a:t>
            </a:r>
            <a:r>
              <a:rPr lang="de-DE" dirty="0" err="1"/>
              <a:t>species</a:t>
            </a:r>
            <a:r>
              <a:rPr lang="de-DE" dirty="0"/>
              <a:t> </a:t>
            </a:r>
            <a:r>
              <a:rPr lang="de-DE" dirty="0" err="1"/>
              <a:t>range</a:t>
            </a:r>
            <a:r>
              <a:rPr lang="de-DE" dirty="0"/>
              <a:t> </a:t>
            </a:r>
            <a:r>
              <a:rPr lang="de-DE" dirty="0" err="1"/>
              <a:t>maps</a:t>
            </a:r>
            <a:endParaRPr lang="de-DE" dirty="0"/>
          </a:p>
          <a:p>
            <a:r>
              <a:rPr lang="de-DE" dirty="0"/>
              <a:t>KBA = World </a:t>
            </a:r>
            <a:r>
              <a:rPr lang="de-DE" dirty="0" err="1"/>
              <a:t>database</a:t>
            </a:r>
            <a:r>
              <a:rPr lang="de-DE" dirty="0"/>
              <a:t> </a:t>
            </a:r>
            <a:r>
              <a:rPr lang="de-DE" dirty="0" err="1"/>
              <a:t>of</a:t>
            </a:r>
            <a:r>
              <a:rPr lang="de-DE" dirty="0"/>
              <a:t> </a:t>
            </a:r>
            <a:r>
              <a:rPr lang="de-DE" dirty="0" err="1"/>
              <a:t>key</a:t>
            </a:r>
            <a:r>
              <a:rPr lang="de-DE" dirty="0"/>
              <a:t> </a:t>
            </a:r>
            <a:r>
              <a:rPr lang="de-DE" dirty="0" err="1"/>
              <a:t>bodiversity</a:t>
            </a:r>
            <a:r>
              <a:rPr lang="de-DE" dirty="0"/>
              <a:t> </a:t>
            </a:r>
            <a:r>
              <a:rPr lang="de-DE" dirty="0" err="1"/>
              <a:t>areas</a:t>
            </a:r>
            <a:endParaRPr lang="de-DE" dirty="0"/>
          </a:p>
          <a:p>
            <a:r>
              <a:rPr lang="de-DE" dirty="0"/>
              <a:t>LUH2 = Land </a:t>
            </a:r>
            <a:r>
              <a:rPr lang="de-DE" dirty="0" err="1"/>
              <a:t>use</a:t>
            </a:r>
            <a:r>
              <a:rPr lang="de-DE" dirty="0"/>
              <a:t> </a:t>
            </a:r>
            <a:r>
              <a:rPr lang="de-DE" dirty="0" err="1"/>
              <a:t>harmonization</a:t>
            </a:r>
            <a:r>
              <a:rPr lang="de-DE" dirty="0"/>
              <a:t> ²</a:t>
            </a:r>
          </a:p>
          <a:p>
            <a:r>
              <a:rPr lang="de-DE" dirty="0"/>
              <a:t>HYDE = </a:t>
            </a:r>
            <a:r>
              <a:rPr lang="en-US" dirty="0"/>
              <a:t>History database of the Global Environment</a:t>
            </a:r>
            <a:endParaRPr lang="de-DE" dirty="0"/>
          </a:p>
          <a:p>
            <a:endParaRPr lang="nb-NO" dirty="0"/>
          </a:p>
          <a:p>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15</a:t>
            </a:fld>
            <a:endParaRPr lang="nb-NO"/>
          </a:p>
        </p:txBody>
      </p:sp>
    </p:spTree>
    <p:extLst>
      <p:ext uri="{BB962C8B-B14F-4D97-AF65-F5344CB8AC3E}">
        <p14:creationId xmlns:p14="http://schemas.microsoft.com/office/powerpoint/2010/main" val="50050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Species Abundance (MSA) metric is an indicator of local biodiversity intactness. MSA ranges from 0 to 1, where 1 means that the species assemblage is fully intact, and 0 means that all original species are extirpated (locally extinct). MSA is calculated based on the abundance of individual species under influence of a given pressure, compared to their abundance in an undisturbed situation (natural situation/reference). Only species present in the undisturbed situation are included, and increases in individual species abundance from the reference to the impacted situation are ignored. This is done to avoid the indicator being inflated by opportunistic or generalist species that benefit from habitat disturbance.</a:t>
            </a:r>
          </a:p>
          <a:p>
            <a:r>
              <a:rPr lang="en-US" dirty="0"/>
              <a:t>For example, in the picture below, three species decrease in abundance (tree, deer and owl) and two show an increase (frog, rodent). As new species and abundance increases do not count, the MSA is calculated as the mean of the abundance ratios of the four species in the reference situation, whereby the increase in frog abundance is ignored.</a:t>
            </a:r>
          </a:p>
          <a:p>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16</a:t>
            </a:fld>
            <a:endParaRPr lang="nb-NO"/>
          </a:p>
        </p:txBody>
      </p:sp>
    </p:spTree>
    <p:extLst>
      <p:ext uri="{BB962C8B-B14F-4D97-AF65-F5344CB8AC3E}">
        <p14:creationId xmlns:p14="http://schemas.microsoft.com/office/powerpoint/2010/main" val="3843730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18</a:t>
            </a:fld>
            <a:endParaRPr lang="nb-NO"/>
          </a:p>
        </p:txBody>
      </p:sp>
    </p:spTree>
    <p:extLst>
      <p:ext uri="{BB962C8B-B14F-4D97-AF65-F5344CB8AC3E}">
        <p14:creationId xmlns:p14="http://schemas.microsoft.com/office/powerpoint/2010/main" val="185526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19</a:t>
            </a:fld>
            <a:endParaRPr lang="nb-NO"/>
          </a:p>
        </p:txBody>
      </p:sp>
    </p:spTree>
    <p:extLst>
      <p:ext uri="{BB962C8B-B14F-4D97-AF65-F5344CB8AC3E}">
        <p14:creationId xmlns:p14="http://schemas.microsoft.com/office/powerpoint/2010/main" val="1240063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Extended Data Fig. 4: Projected global trends in land-use change across all scenarios.</a:t>
            </a:r>
          </a:p>
          <a:p>
            <a:r>
              <a:rPr lang="en-US" b="1" dirty="0"/>
              <a:t>a</a:t>
            </a:r>
            <a:r>
              <a:rPr lang="en-US" dirty="0"/>
              <a:t>, Global trends in the sum of restored land, unmanaged forest and other natural land classes compared to 2010 (with and without excluding the land abandoned and not yet in restoration—different only for scenarios without increased conservation efforts; Methods). Thick lines show the average values across all four IAMs; shading shows the range across IAMs. </a:t>
            </a:r>
            <a:r>
              <a:rPr lang="en-US" b="1" dirty="0"/>
              <a:t>b</a:t>
            </a:r>
            <a:r>
              <a:rPr lang="en-US" dirty="0"/>
              <a:t>, </a:t>
            </a:r>
            <a:r>
              <a:rPr lang="en-US" b="1" dirty="0"/>
              <a:t>c</a:t>
            </a:r>
            <a:r>
              <a:rPr lang="en-US" dirty="0"/>
              <a:t>, Global changes projected in the area of each of the 12 land-use classes (compared to 2010) for the seven scenarios averaged across the four IAMs by 2050 and 2100 (</a:t>
            </a:r>
            <a:r>
              <a:rPr lang="en-US" b="1" dirty="0"/>
              <a:t>b</a:t>
            </a:r>
            <a:r>
              <a:rPr lang="en-US" dirty="0"/>
              <a:t>), and for each individual IAM by 2100 (</a:t>
            </a:r>
            <a:r>
              <a:rPr lang="en-US" b="1" dirty="0"/>
              <a:t>c</a:t>
            </a:r>
            <a:r>
              <a:rPr lang="en-US" dirty="0"/>
              <a:t>).</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20</a:t>
            </a:fld>
            <a:endParaRPr lang="nb-NO"/>
          </a:p>
        </p:txBody>
      </p:sp>
    </p:spTree>
    <p:extLst>
      <p:ext uri="{BB962C8B-B14F-4D97-AF65-F5344CB8AC3E}">
        <p14:creationId xmlns:p14="http://schemas.microsoft.com/office/powerpoint/2010/main" val="344999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a:t>
            </a:fld>
            <a:endParaRPr lang="nb-NO"/>
          </a:p>
        </p:txBody>
      </p:sp>
    </p:spTree>
    <p:extLst>
      <p:ext uri="{BB962C8B-B14F-4D97-AF65-F5344CB8AC3E}">
        <p14:creationId xmlns:p14="http://schemas.microsoft.com/office/powerpoint/2010/main" val="3718312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Extended Data Fig. 4: Projected global trends in land-use change across all scenarios.</a:t>
            </a:r>
          </a:p>
          <a:p>
            <a:r>
              <a:rPr lang="en-US" b="1" dirty="0"/>
              <a:t>a</a:t>
            </a:r>
            <a:r>
              <a:rPr lang="en-US" dirty="0"/>
              <a:t>, Global trends in the sum of restored land, unmanaged forest and other natural land classes compared to 2010 (with and without excluding the land abandoned and not yet in restoration—different only for scenarios without increased conservation efforts; Methods). Thick lines show the average values across all four IAMs; shading shows the range across IAMs. </a:t>
            </a:r>
            <a:r>
              <a:rPr lang="en-US" b="1" dirty="0"/>
              <a:t>b</a:t>
            </a:r>
            <a:r>
              <a:rPr lang="en-US" dirty="0"/>
              <a:t>, </a:t>
            </a:r>
            <a:r>
              <a:rPr lang="en-US" b="1" dirty="0"/>
              <a:t>c</a:t>
            </a:r>
            <a:r>
              <a:rPr lang="en-US" dirty="0"/>
              <a:t>, Global changes projected in the area of each of the 12 land-use classes (compared to 2010) for the seven scenarios averaged across the four IAMs by 2050 and 2100 (</a:t>
            </a:r>
            <a:r>
              <a:rPr lang="en-US" b="1" dirty="0"/>
              <a:t>b</a:t>
            </a:r>
            <a:r>
              <a:rPr lang="en-US" dirty="0"/>
              <a:t>), and for each individual IAM by 2100 (</a:t>
            </a:r>
            <a:r>
              <a:rPr lang="en-US" b="1" dirty="0"/>
              <a:t>c</a:t>
            </a:r>
            <a:r>
              <a:rPr lang="en-US" dirty="0"/>
              <a:t>).</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21</a:t>
            </a:fld>
            <a:endParaRPr lang="nb-NO"/>
          </a:p>
        </p:txBody>
      </p:sp>
    </p:spTree>
    <p:extLst>
      <p:ext uri="{BB962C8B-B14F-4D97-AF65-F5344CB8AC3E}">
        <p14:creationId xmlns:p14="http://schemas.microsoft.com/office/powerpoint/2010/main" val="281537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22</a:t>
            </a:fld>
            <a:endParaRPr lang="nb-NO"/>
          </a:p>
        </p:txBody>
      </p:sp>
    </p:spTree>
    <p:extLst>
      <p:ext uri="{BB962C8B-B14F-4D97-AF65-F5344CB8AC3E}">
        <p14:creationId xmlns:p14="http://schemas.microsoft.com/office/powerpoint/2010/main" val="607843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1: Estimated recent and future global biodiversity trends resulting from land-use change, with and without coordinated efforts to reverse trends.</a:t>
            </a:r>
          </a:p>
          <a:p>
            <a:r>
              <a:rPr lang="en-US" b="1" dirty="0"/>
              <a:t>a</a:t>
            </a:r>
            <a:r>
              <a:rPr lang="en-US" dirty="0"/>
              <a:t>–</a:t>
            </a:r>
            <a:r>
              <a:rPr lang="en-US" b="1" dirty="0"/>
              <a:t>e</a:t>
            </a:r>
            <a:r>
              <a:rPr lang="en-US" dirty="0"/>
              <a:t>, The trends for the five aspects of biodiversity that result from changes in nine BDIs (Table </a:t>
            </a:r>
            <a:r>
              <a:rPr lang="en-US" dirty="0">
                <a:hlinkClick r:id="rId3"/>
              </a:rPr>
              <a:t>2</a:t>
            </a:r>
            <a:r>
              <a:rPr lang="en-US" dirty="0"/>
              <a:t>). BDI values are shown as differences from the 2010 value (which was set to 1); a value of −0.01 means a 1% loss in the respective BDI.</a:t>
            </a:r>
          </a:p>
          <a:p>
            <a:r>
              <a:rPr lang="en-US" b="1" dirty="0"/>
              <a:t>e</a:t>
            </a:r>
            <a:r>
              <a:rPr lang="en-US" dirty="0"/>
              <a:t>, The global number of species not already extinct or committed to extinction (measured using the fraction of globally remaining species metric, estimates from the BILBI (left), cSAR_CB17 (middle) and cSAR_US16 (right) BDMs are shown). BDI values are projected in response to land-use change derived from one source over the historical period (1970–2010, black line (IMAGE/HYDE 3.1)) and from four IAMs (AIM, GLOBIOM, IMAGE and </a:t>
            </a:r>
            <a:r>
              <a:rPr lang="en-US" dirty="0" err="1"/>
              <a:t>MAgPIE</a:t>
            </a:r>
            <a:r>
              <a:rPr lang="en-US" dirty="0"/>
              <a:t>; lines display the mean of all models; shading shows the range of all models) for the BASE scenario (grey) and IAP scenario (yellow) (Table </a:t>
            </a:r>
            <a:r>
              <a:rPr lang="en-US" dirty="0">
                <a:hlinkClick r:id="rId4"/>
              </a:rPr>
              <a:t>1</a:t>
            </a:r>
            <a:r>
              <a:rPr lang="en-US" dirty="0"/>
              <a:t>) over the future period (2010–2100). 2010 is indicated with a vertical dashed line. 2100 values for individual IAMs are shown as different symbols.</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23</a:t>
            </a:fld>
            <a:endParaRPr lang="nb-NO"/>
          </a:p>
        </p:txBody>
      </p:sp>
    </p:spTree>
    <p:extLst>
      <p:ext uri="{BB962C8B-B14F-4D97-AF65-F5344CB8AC3E}">
        <p14:creationId xmlns:p14="http://schemas.microsoft.com/office/powerpoint/2010/main" val="3811678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2: Contributions of various efforts to reverse land-use change-induced biodiversity trends</a:t>
            </a:r>
          </a:p>
          <a:p>
            <a:r>
              <a:rPr lang="en-US" dirty="0"/>
              <a:t>Future actions towards reversing biodiversity trends vary across the seven scenarios (BASE, SS, DS, C, C + SS, C + DS and IAP).</a:t>
            </a:r>
          </a:p>
          <a:p>
            <a:r>
              <a:rPr lang="en-US" b="1" dirty="0"/>
              <a:t>a</a:t>
            </a:r>
            <a:r>
              <a:rPr lang="en-US" dirty="0"/>
              <a:t>, The line for each future scenario represents the mean across four IAMs and the shading represents the range across four IAMs of future changes (compared with 2010) for one illustrative biodiversity metric (MSA) estimated by one biodiversity model (GLOBIO). For the historical period, the black line represents the changes projected in the same biodiversity metric for the single land-use dataset considered over this period. Symbols show the estimated changes by 2100 for individual IAMs.</a:t>
            </a:r>
          </a:p>
          <a:p>
            <a:r>
              <a:rPr lang="en-US" b="1" dirty="0"/>
              <a:t>b</a:t>
            </a:r>
            <a:r>
              <a:rPr lang="en-US" dirty="0"/>
              <a:t>, Estimates of the distribution across combinations of BDIs and IAMs, for each scenario. Left, the </a:t>
            </a:r>
            <a:r>
              <a:rPr lang="en-US" b="1" dirty="0"/>
              <a:t>date of the twenty-first century minimum date of peak loss</a:t>
            </a:r>
            <a:r>
              <a:rPr lang="en-US" dirty="0"/>
              <a:t>. Middle, the </a:t>
            </a:r>
            <a:r>
              <a:rPr lang="en-US" b="1" dirty="0"/>
              <a:t>proportion of peak biodiversity losses that could be avoided compared with the BASE scenario</a:t>
            </a:r>
            <a:r>
              <a:rPr lang="en-US" dirty="0"/>
              <a:t>. Right, the </a:t>
            </a:r>
            <a:r>
              <a:rPr lang="en-US" b="1" dirty="0"/>
              <a:t>speed of recovery after the minimum has been reached</a:t>
            </a:r>
            <a:r>
              <a:rPr lang="en-US" dirty="0"/>
              <a:t>. Data were normalized by the historical speed of change, so that a value of −1 means recovery at the speed at which biodiversity losses took place in 1970–2010; values lower than −1 indicate a recovery faster than the 1970–2010 loss. Values are estimated from 10,000 bootstrap samples from the original combination of BDIs and IAMs. In each box plot, the vertical bar indicates the mean estimate (across bootstrap samples) of the mean value (across BDI and IAM combinations), the box indicates the 95% confidence interval of the mean value and the horizontal lines indicate the mean estimates (across bootstrap samples) of the 2.5th and 97.5th percentiles (across BDI and IAM combinations). The estimates are based on bootstrap samples with </a:t>
            </a:r>
            <a:r>
              <a:rPr lang="en-US" i="1" dirty="0"/>
              <a:t>n</a:t>
            </a:r>
            <a:r>
              <a:rPr lang="en-US" dirty="0"/>
              <a:t> = 28 (7 BDIs × 4 IAMs), except in the right panel, for which </a:t>
            </a:r>
            <a:r>
              <a:rPr lang="en-US" i="1" dirty="0"/>
              <a:t>n</a:t>
            </a:r>
            <a:r>
              <a:rPr lang="en-US" dirty="0"/>
              <a:t> ≤ 28, as the speed of recovery after peak loss is not defined if the peak loss is not reached before 2100</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24</a:t>
            </a:fld>
            <a:endParaRPr lang="nb-NO"/>
          </a:p>
        </p:txBody>
      </p:sp>
    </p:spTree>
    <p:extLst>
      <p:ext uri="{BB962C8B-B14F-4D97-AF65-F5344CB8AC3E}">
        <p14:creationId xmlns:p14="http://schemas.microsoft.com/office/powerpoint/2010/main" val="922342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26</a:t>
            </a:fld>
            <a:endParaRPr lang="nb-NO"/>
          </a:p>
        </p:txBody>
      </p:sp>
    </p:spTree>
    <p:extLst>
      <p:ext uri="{BB962C8B-B14F-4D97-AF65-F5344CB8AC3E}">
        <p14:creationId xmlns:p14="http://schemas.microsoft.com/office/powerpoint/2010/main" val="3544957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3"/>
              </a:rPr>
              <a:t>Extended Data Fig. 3 Projected future global trends in drivers of habitat loss and degradation.</a:t>
            </a:r>
            <a:endParaRPr lang="en-US" b="1" dirty="0"/>
          </a:p>
          <a:p>
            <a:r>
              <a:rPr lang="en-US" b="1" dirty="0"/>
              <a:t>a</a:t>
            </a:r>
            <a:r>
              <a:rPr lang="en-US" dirty="0"/>
              <a:t>, </a:t>
            </a:r>
            <a:r>
              <a:rPr lang="en-US" b="1" dirty="0"/>
              <a:t>b</a:t>
            </a:r>
            <a:r>
              <a:rPr lang="en-US" dirty="0"/>
              <a:t>, For each scenario (</a:t>
            </a:r>
            <a:r>
              <a:rPr lang="en-US" dirty="0" err="1"/>
              <a:t>colours</a:t>
            </a:r>
            <a:r>
              <a:rPr lang="en-US" dirty="0"/>
              <a:t>, mean across all four IAMs), the relative change from 2010 to 2050 (</a:t>
            </a:r>
            <a:r>
              <a:rPr lang="en-US" b="1" dirty="0"/>
              <a:t>a</a:t>
            </a:r>
            <a:r>
              <a:rPr lang="en-US" dirty="0"/>
              <a:t>) and 2100 (</a:t>
            </a:r>
            <a:r>
              <a:rPr lang="en-US" b="1" dirty="0"/>
              <a:t>b</a:t>
            </a:r>
            <a:r>
              <a:rPr lang="en-US" dirty="0"/>
              <a:t>) in nine variables are shown. The symbols indicate the IAM-specific values. The variables displayed from the top left to bottom right are: agricultural demand for livestock products (</a:t>
            </a:r>
            <a:r>
              <a:rPr lang="en-US" dirty="0" err="1"/>
              <a:t>Agr</a:t>
            </a:r>
            <a:r>
              <a:rPr lang="en-US" dirty="0"/>
              <a:t>. </a:t>
            </a:r>
            <a:r>
              <a:rPr lang="en-US" dirty="0" err="1"/>
              <a:t>Demand|Liv</a:t>
            </a:r>
            <a:r>
              <a:rPr lang="en-US" dirty="0"/>
              <a:t>.), agricultural demand for short-rotation bioenergy crops (</a:t>
            </a:r>
            <a:r>
              <a:rPr lang="en-US" dirty="0" err="1"/>
              <a:t>Agr</a:t>
            </a:r>
            <a:r>
              <a:rPr lang="en-US" dirty="0"/>
              <a:t>. </a:t>
            </a:r>
            <a:r>
              <a:rPr lang="en-US" dirty="0" err="1"/>
              <a:t>Demand|Crops|Ene</a:t>
            </a:r>
            <a:r>
              <a:rPr lang="en-US" dirty="0"/>
              <a:t>.), agricultural demand for crops other than short-rotation bioenergy crops (</a:t>
            </a:r>
            <a:r>
              <a:rPr lang="en-US" dirty="0" err="1"/>
              <a:t>Agr</a:t>
            </a:r>
            <a:r>
              <a:rPr lang="en-US" dirty="0"/>
              <a:t>. </a:t>
            </a:r>
            <a:r>
              <a:rPr lang="en-US" dirty="0" err="1"/>
              <a:t>Demand|Crops|Non-E</a:t>
            </a:r>
            <a:r>
              <a:rPr lang="en-US" dirty="0"/>
              <a:t>.), agricultural supply of livestock products (</a:t>
            </a:r>
            <a:r>
              <a:rPr lang="en-US" dirty="0" err="1"/>
              <a:t>Agr</a:t>
            </a:r>
            <a:r>
              <a:rPr lang="en-US" dirty="0"/>
              <a:t>. </a:t>
            </a:r>
            <a:r>
              <a:rPr lang="en-US" dirty="0" err="1"/>
              <a:t>Supply|Liv</a:t>
            </a:r>
            <a:r>
              <a:rPr lang="en-US" dirty="0"/>
              <a:t>.), agricultural supply of all crop products (</a:t>
            </a:r>
            <a:r>
              <a:rPr lang="en-US" dirty="0" err="1"/>
              <a:t>Agr</a:t>
            </a:r>
            <a:r>
              <a:rPr lang="en-US" dirty="0"/>
              <a:t>. </a:t>
            </a:r>
            <a:r>
              <a:rPr lang="en-US" dirty="0" err="1"/>
              <a:t>Supply|Crops|Tot</a:t>
            </a:r>
            <a:r>
              <a:rPr lang="en-US" dirty="0"/>
              <a:t>.), average yield of crops other than short-rotation bioenergy crops (in metric </a:t>
            </a:r>
            <a:r>
              <a:rPr lang="en-US" dirty="0" err="1"/>
              <a:t>tonnes</a:t>
            </a:r>
            <a:r>
              <a:rPr lang="en-US" dirty="0"/>
              <a:t> dry matter per hectare, </a:t>
            </a:r>
            <a:r>
              <a:rPr lang="en-US" dirty="0" err="1"/>
              <a:t>Productivity|Crops|Non-E</a:t>
            </a:r>
            <a:r>
              <a:rPr lang="en-US" dirty="0"/>
              <a:t>.), and the land dedicated to cropland (</a:t>
            </a:r>
            <a:r>
              <a:rPr lang="en-US" dirty="0" err="1"/>
              <a:t>LC|Cropland</a:t>
            </a:r>
            <a:r>
              <a:rPr lang="en-US" dirty="0"/>
              <a:t>) and pasture (</a:t>
            </a:r>
            <a:r>
              <a:rPr lang="en-US" dirty="0" err="1"/>
              <a:t>LC|Pasture</a:t>
            </a:r>
            <a:r>
              <a:rPr lang="en-US" dirty="0"/>
              <a:t>). Values displayed for each variable are change relative to the value of the same variable simulated for 2010, except for two variables (</a:t>
            </a:r>
            <a:r>
              <a:rPr lang="en-US" dirty="0" err="1"/>
              <a:t>Agr</a:t>
            </a:r>
            <a:r>
              <a:rPr lang="en-US" dirty="0"/>
              <a:t>. </a:t>
            </a:r>
            <a:r>
              <a:rPr lang="en-US" dirty="0" err="1"/>
              <a:t>Demand|Crops|Ene</a:t>
            </a:r>
            <a:r>
              <a:rPr lang="en-US" dirty="0"/>
              <a:t>. and </a:t>
            </a:r>
            <a:r>
              <a:rPr lang="en-US" dirty="0" err="1"/>
              <a:t>Agr</a:t>
            </a:r>
            <a:r>
              <a:rPr lang="en-US" dirty="0"/>
              <a:t>. </a:t>
            </a:r>
            <a:r>
              <a:rPr lang="en-US" dirty="0" err="1"/>
              <a:t>Demand|Crops|Non-E</a:t>
            </a:r>
            <a:r>
              <a:rPr lang="en-US" dirty="0"/>
              <a:t>.), for which the change in each of the variables is normalized to the sum of values simulated in 2010 for the two variables (that is, normalization to the total demand for crops).</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27</a:t>
            </a:fld>
            <a:endParaRPr lang="nb-NO"/>
          </a:p>
        </p:txBody>
      </p:sp>
    </p:spTree>
    <p:extLst>
      <p:ext uri="{BB962C8B-B14F-4D97-AF65-F5344CB8AC3E}">
        <p14:creationId xmlns:p14="http://schemas.microsoft.com/office/powerpoint/2010/main" val="152873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1: Estimated recent and future global biodiversity trends resulting from land-use change, with and without coordinated efforts to reverse trends.</a:t>
            </a:r>
          </a:p>
          <a:p>
            <a:r>
              <a:rPr lang="en-US" b="1" dirty="0"/>
              <a:t>a</a:t>
            </a:r>
            <a:r>
              <a:rPr lang="en-US" dirty="0"/>
              <a:t>–</a:t>
            </a:r>
            <a:r>
              <a:rPr lang="en-US" b="1" dirty="0"/>
              <a:t>e</a:t>
            </a:r>
            <a:r>
              <a:rPr lang="en-US" dirty="0"/>
              <a:t>, The trends for the five aspects of biodiversity that result from changes in nine BDIs (Table </a:t>
            </a:r>
            <a:r>
              <a:rPr lang="en-US" dirty="0">
                <a:hlinkClick r:id="rId3"/>
              </a:rPr>
              <a:t>2</a:t>
            </a:r>
            <a:r>
              <a:rPr lang="en-US" dirty="0"/>
              <a:t>). BDI values are shown as differences from the 2010 value (which was set to 1); a value of −0.01 means a 1% loss in the respective BDI. </a:t>
            </a:r>
            <a:r>
              <a:rPr lang="en-US" b="1" dirty="0"/>
              <a:t>a</a:t>
            </a:r>
            <a:r>
              <a:rPr lang="en-US" dirty="0"/>
              <a:t>, The extent of suitable habitat (measured using the extent of suitable habitat metric; estimates from AIM-B (left) or INSIGHTS (right) BDMs are shown). </a:t>
            </a:r>
            <a:r>
              <a:rPr lang="en-US" b="1" dirty="0"/>
              <a:t>b</a:t>
            </a:r>
            <a:r>
              <a:rPr lang="en-US" dirty="0"/>
              <a:t>, The wildlife population density (measured using the LPI metric; estimate from the LPI-M BDM is shown). </a:t>
            </a:r>
            <a:r>
              <a:rPr lang="en-US" b="1" dirty="0"/>
              <a:t>c</a:t>
            </a:r>
            <a:r>
              <a:rPr lang="en-US" dirty="0"/>
              <a:t>, The local compositional intactness (measured using the MSA metric (estimate from the GLOBIO BDM) (left) or BII metric (estimate from the PREDICTS BDM) (right)). </a:t>
            </a:r>
            <a:r>
              <a:rPr lang="en-US" b="1" dirty="0"/>
              <a:t>d</a:t>
            </a:r>
            <a:r>
              <a:rPr lang="en-US" dirty="0"/>
              <a:t>, The regional number of species not already extinct or committed to extinction (measured using the fraction of regionally remaining species metric; estimate from the cSAR_CB17 BDM is shown). </a:t>
            </a:r>
            <a:r>
              <a:rPr lang="en-US" b="1" dirty="0"/>
              <a:t>e</a:t>
            </a:r>
            <a:r>
              <a:rPr lang="en-US" dirty="0"/>
              <a:t>, The global number of species not already extinct or committed to extinction (measured using the fraction of globally remaining species metric, estimates from the BILBI (left), cSAR_CB17 (middle) and cSAR_US16 (right) BDMs are shown). BDI values are projected in response to land-use change derived from one source over the historical period (1970–2010, black line (IMAGE/HYDE 3.1)) and from four IAMs (AIM, GLOBIOM, IMAGE and </a:t>
            </a:r>
            <a:r>
              <a:rPr lang="en-US" dirty="0" err="1"/>
              <a:t>MAgPIE</a:t>
            </a:r>
            <a:r>
              <a:rPr lang="en-US" dirty="0"/>
              <a:t>; lines display the mean of all models; shading shows the range of all models) for the BASE scenario (grey) and IAP scenario (yellow) (Table </a:t>
            </a:r>
            <a:r>
              <a:rPr lang="en-US" dirty="0">
                <a:hlinkClick r:id="rId4"/>
              </a:rPr>
              <a:t>1</a:t>
            </a:r>
            <a:r>
              <a:rPr lang="en-US" dirty="0"/>
              <a:t>) over the future period (2010–2100). 2010 is indicated with a vertical dashed line. 2100 values for individual IAMs are shown as different symbols.</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28</a:t>
            </a:fld>
            <a:endParaRPr lang="nb-NO"/>
          </a:p>
        </p:txBody>
      </p:sp>
    </p:spTree>
    <p:extLst>
      <p:ext uri="{BB962C8B-B14F-4D97-AF65-F5344CB8AC3E}">
        <p14:creationId xmlns:p14="http://schemas.microsoft.com/office/powerpoint/2010/main" val="2873816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Extended Data Fig. 2: Spatial patterns in projected changes in the value of biodiversity indicators for BASE and IAP scenarios (and the difference between the IAP and BASE scenarios) for the 17 IPBES subregions by 2050 and 2100 (compared to 2010 value).</a:t>
            </a:r>
          </a:p>
          <a:p>
            <a:r>
              <a:rPr lang="en-US" b="1" dirty="0"/>
              <a:t>a</a:t>
            </a:r>
            <a:r>
              <a:rPr lang="en-US" dirty="0"/>
              <a:t>–</a:t>
            </a:r>
            <a:r>
              <a:rPr lang="en-US" b="1" dirty="0"/>
              <a:t>e</a:t>
            </a:r>
            <a:r>
              <a:rPr lang="en-US" dirty="0"/>
              <a:t>, The projected changes (mean across IAMs) for each of the eight combinations of BDIs and BDMs (Table </a:t>
            </a:r>
            <a:r>
              <a:rPr lang="en-US" dirty="0">
                <a:hlinkClick r:id="rId3"/>
              </a:rPr>
              <a:t>2</a:t>
            </a:r>
            <a:r>
              <a:rPr lang="en-US" dirty="0"/>
              <a:t>) for which values at the scale of the IPBES subregions were available, grouped according to the five aspects of biodiversity. </a:t>
            </a:r>
            <a:r>
              <a:rPr lang="en-US" b="1" dirty="0"/>
              <a:t>a</a:t>
            </a:r>
            <a:r>
              <a:rPr lang="en-US" dirty="0"/>
              <a:t>, Extent of suitable habitat. </a:t>
            </a:r>
            <a:r>
              <a:rPr lang="en-US" b="1" dirty="0"/>
              <a:t>b</a:t>
            </a:r>
            <a:r>
              <a:rPr lang="en-US" dirty="0"/>
              <a:t>, Wildlife population density. </a:t>
            </a:r>
            <a:r>
              <a:rPr lang="en-US" b="1" dirty="0"/>
              <a:t>c</a:t>
            </a:r>
            <a:r>
              <a:rPr lang="en-US" dirty="0"/>
              <a:t>, Local composition intactness. </a:t>
            </a:r>
            <a:r>
              <a:rPr lang="en-US" b="1" dirty="0"/>
              <a:t>d</a:t>
            </a:r>
            <a:r>
              <a:rPr lang="en-US" dirty="0"/>
              <a:t>, Regional extinctions. </a:t>
            </a:r>
            <a:r>
              <a:rPr lang="en-US" b="1" dirty="0"/>
              <a:t>e</a:t>
            </a:r>
            <a:r>
              <a:rPr lang="en-US" dirty="0"/>
              <a:t>, Global extinctions. The FGRS indicator was estimated by the cSAR_US16 model only at the global scale.</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29</a:t>
            </a:fld>
            <a:endParaRPr lang="nb-NO"/>
          </a:p>
        </p:txBody>
      </p:sp>
    </p:spTree>
    <p:extLst>
      <p:ext uri="{BB962C8B-B14F-4D97-AF65-F5344CB8AC3E}">
        <p14:creationId xmlns:p14="http://schemas.microsoft.com/office/powerpoint/2010/main" val="744061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30</a:t>
            </a:fld>
            <a:endParaRPr lang="nb-NO"/>
          </a:p>
        </p:txBody>
      </p:sp>
    </p:spTree>
    <p:extLst>
      <p:ext uri="{BB962C8B-B14F-4D97-AF65-F5344CB8AC3E}">
        <p14:creationId xmlns:p14="http://schemas.microsoft.com/office/powerpoint/2010/main" val="1700981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31</a:t>
            </a:fld>
            <a:endParaRPr lang="nb-NO"/>
          </a:p>
        </p:txBody>
      </p:sp>
    </p:spTree>
    <p:extLst>
      <p:ext uri="{BB962C8B-B14F-4D97-AF65-F5344CB8AC3E}">
        <p14:creationId xmlns:p14="http://schemas.microsoft.com/office/powerpoint/2010/main" val="88590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From</a:t>
            </a:r>
            <a:r>
              <a:rPr lang="de-DE" dirty="0"/>
              <a:t> https://www.visualcapitalist.com/biggest-threats-to-earths-biodiversity/</a:t>
            </a:r>
          </a:p>
          <a:p>
            <a:r>
              <a:rPr lang="de-DE" dirty="0" err="1"/>
              <a:t>Based</a:t>
            </a:r>
            <a:r>
              <a:rPr lang="de-DE" dirty="0"/>
              <a:t> on WWF Living Planet Report 2020</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3</a:t>
            </a:fld>
            <a:endParaRPr lang="nb-NO"/>
          </a:p>
        </p:txBody>
      </p:sp>
    </p:spTree>
    <p:extLst>
      <p:ext uri="{BB962C8B-B14F-4D97-AF65-F5344CB8AC3E}">
        <p14:creationId xmlns:p14="http://schemas.microsoft.com/office/powerpoint/2010/main" val="2127314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32</a:t>
            </a:fld>
            <a:endParaRPr lang="nb-NO"/>
          </a:p>
        </p:txBody>
      </p:sp>
    </p:spTree>
    <p:extLst>
      <p:ext uri="{BB962C8B-B14F-4D97-AF65-F5344CB8AC3E}">
        <p14:creationId xmlns:p14="http://schemas.microsoft.com/office/powerpoint/2010/main" val="3225614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33</a:t>
            </a:fld>
            <a:endParaRPr lang="nb-NO"/>
          </a:p>
        </p:txBody>
      </p:sp>
    </p:spTree>
    <p:extLst>
      <p:ext uri="{BB962C8B-B14F-4D97-AF65-F5344CB8AC3E}">
        <p14:creationId xmlns:p14="http://schemas.microsoft.com/office/powerpoint/2010/main" val="995721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IAP = </a:t>
            </a:r>
            <a:r>
              <a:rPr lang="de-DE" dirty="0" err="1"/>
              <a:t>integrated</a:t>
            </a:r>
            <a:r>
              <a:rPr lang="de-DE" dirty="0"/>
              <a:t> </a:t>
            </a:r>
            <a:r>
              <a:rPr lang="de-DE" dirty="0" err="1"/>
              <a:t>action</a:t>
            </a:r>
            <a:r>
              <a:rPr lang="de-DE" dirty="0"/>
              <a:t> </a:t>
            </a:r>
            <a:r>
              <a:rPr lang="de-DE" dirty="0" err="1"/>
              <a:t>portfolio</a:t>
            </a:r>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34</a:t>
            </a:fld>
            <a:endParaRPr lang="nb-NO"/>
          </a:p>
        </p:txBody>
      </p:sp>
    </p:spTree>
    <p:extLst>
      <p:ext uri="{BB962C8B-B14F-4D97-AF65-F5344CB8AC3E}">
        <p14:creationId xmlns:p14="http://schemas.microsoft.com/office/powerpoint/2010/main" val="4212001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IAP = </a:t>
            </a:r>
            <a:r>
              <a:rPr lang="de-DE" dirty="0" err="1"/>
              <a:t>integrated</a:t>
            </a:r>
            <a:r>
              <a:rPr lang="de-DE" dirty="0"/>
              <a:t> </a:t>
            </a:r>
            <a:r>
              <a:rPr lang="de-DE" dirty="0" err="1"/>
              <a:t>action</a:t>
            </a:r>
            <a:r>
              <a:rPr lang="de-DE" dirty="0"/>
              <a:t> </a:t>
            </a:r>
            <a:r>
              <a:rPr lang="de-DE" dirty="0" err="1"/>
              <a:t>portfolio</a:t>
            </a:r>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35</a:t>
            </a:fld>
            <a:endParaRPr lang="nb-NO"/>
          </a:p>
        </p:txBody>
      </p:sp>
    </p:spTree>
    <p:extLst>
      <p:ext uri="{BB962C8B-B14F-4D97-AF65-F5344CB8AC3E}">
        <p14:creationId xmlns:p14="http://schemas.microsoft.com/office/powerpoint/2010/main" val="284479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a:t>
            </a:r>
            <a:r>
              <a:rPr lang="de-DE" dirty="0" err="1"/>
              <a:t>what</a:t>
            </a:r>
            <a:r>
              <a:rPr lang="de-DE" dirty="0"/>
              <a:t> do </a:t>
            </a:r>
            <a:r>
              <a:rPr lang="de-DE" dirty="0" err="1"/>
              <a:t>you</a:t>
            </a:r>
            <a:r>
              <a:rPr lang="de-DE" dirty="0"/>
              <a:t> </a:t>
            </a:r>
            <a:r>
              <a:rPr lang="de-DE" dirty="0" err="1"/>
              <a:t>think</a:t>
            </a:r>
            <a:r>
              <a:rPr lang="de-DE" dirty="0"/>
              <a:t> biodiversity </a:t>
            </a:r>
            <a:r>
              <a:rPr lang="de-DE" dirty="0" err="1"/>
              <a:t>is</a:t>
            </a:r>
            <a:r>
              <a:rPr lang="de-DE" dirty="0"/>
              <a:t>?</a:t>
            </a:r>
          </a:p>
          <a:p>
            <a:r>
              <a:rPr lang="de-DE" dirty="0">
                <a:sym typeface="Wingdings" panose="05000000000000000000" pitchFamily="2" charset="2"/>
              </a:rPr>
              <a:t> </a:t>
            </a:r>
            <a:r>
              <a:rPr lang="de-DE" dirty="0"/>
              <a:t># </a:t>
            </a:r>
            <a:r>
              <a:rPr lang="de-DE" dirty="0" err="1"/>
              <a:t>of</a:t>
            </a:r>
            <a:r>
              <a:rPr lang="de-DE" dirty="0"/>
              <a:t> </a:t>
            </a:r>
            <a:r>
              <a:rPr lang="de-DE" dirty="0" err="1"/>
              <a:t>individuals</a:t>
            </a:r>
            <a:r>
              <a:rPr lang="de-DE" dirty="0"/>
              <a:t>, # </a:t>
            </a:r>
            <a:r>
              <a:rPr lang="de-DE" dirty="0" err="1"/>
              <a:t>of</a:t>
            </a:r>
            <a:r>
              <a:rPr lang="de-DE" dirty="0"/>
              <a:t> </a:t>
            </a:r>
            <a:r>
              <a:rPr lang="de-DE" dirty="0" err="1"/>
              <a:t>species</a:t>
            </a:r>
            <a:r>
              <a:rPr lang="de-DE" dirty="0"/>
              <a:t>, genes?...</a:t>
            </a:r>
          </a:p>
          <a:p>
            <a:endParaRPr lang="de-DE" dirty="0"/>
          </a:p>
          <a:p>
            <a:r>
              <a:rPr lang="de-DE" dirty="0" err="1"/>
              <a:t>What</a:t>
            </a:r>
            <a:r>
              <a:rPr lang="de-DE" dirty="0"/>
              <a:t> do </a:t>
            </a:r>
            <a:r>
              <a:rPr lang="de-DE" dirty="0" err="1"/>
              <a:t>you</a:t>
            </a:r>
            <a:r>
              <a:rPr lang="de-DE" dirty="0"/>
              <a:t> </a:t>
            </a:r>
            <a:r>
              <a:rPr lang="de-DE" dirty="0" err="1"/>
              <a:t>think</a:t>
            </a:r>
            <a:r>
              <a:rPr lang="de-DE" dirty="0"/>
              <a:t> </a:t>
            </a:r>
            <a:r>
              <a:rPr lang="de-DE" dirty="0" err="1"/>
              <a:t>which</a:t>
            </a:r>
            <a:r>
              <a:rPr lang="de-DE" dirty="0"/>
              <a:t> </a:t>
            </a:r>
            <a:r>
              <a:rPr lang="de-DE" dirty="0" err="1"/>
              <a:t>indicators</a:t>
            </a:r>
            <a:r>
              <a:rPr lang="de-DE" dirty="0"/>
              <a:t> </a:t>
            </a:r>
            <a:r>
              <a:rPr lang="de-DE" dirty="0" err="1"/>
              <a:t>could</a:t>
            </a:r>
            <a:r>
              <a:rPr lang="de-DE" dirty="0"/>
              <a:t> </a:t>
            </a:r>
            <a:r>
              <a:rPr lang="de-DE" dirty="0" err="1"/>
              <a:t>be</a:t>
            </a:r>
            <a:r>
              <a:rPr lang="de-DE" dirty="0"/>
              <a:t> </a:t>
            </a:r>
            <a:r>
              <a:rPr lang="de-DE" dirty="0" err="1"/>
              <a:t>useful</a:t>
            </a:r>
            <a:r>
              <a:rPr lang="de-DE" dirty="0"/>
              <a:t>?</a:t>
            </a:r>
          </a:p>
          <a:p>
            <a:r>
              <a:rPr lang="de-DE" dirty="0">
                <a:sym typeface="Wingdings" panose="05000000000000000000" pitchFamily="2" charset="2"/>
              </a:rPr>
              <a:t> </a:t>
            </a:r>
            <a:r>
              <a:rPr lang="de-DE" dirty="0"/>
              <a:t># </a:t>
            </a:r>
            <a:r>
              <a:rPr lang="de-DE" dirty="0" err="1"/>
              <a:t>of</a:t>
            </a:r>
            <a:r>
              <a:rPr lang="de-DE" dirty="0"/>
              <a:t> butterflies, # </a:t>
            </a:r>
            <a:r>
              <a:rPr lang="de-DE" dirty="0" err="1"/>
              <a:t>of</a:t>
            </a:r>
            <a:r>
              <a:rPr lang="de-DE" dirty="0"/>
              <a:t> </a:t>
            </a:r>
            <a:r>
              <a:rPr lang="de-DE" dirty="0" err="1"/>
              <a:t>fish</a:t>
            </a:r>
            <a:r>
              <a:rPr lang="de-DE" dirty="0"/>
              <a:t> </a:t>
            </a:r>
            <a:r>
              <a:rPr lang="de-DE" dirty="0" err="1"/>
              <a:t>species</a:t>
            </a:r>
            <a:r>
              <a:rPr lang="de-DE" dirty="0"/>
              <a:t> in a </a:t>
            </a:r>
            <a:r>
              <a:rPr lang="de-DE" dirty="0" err="1"/>
              <a:t>river</a:t>
            </a:r>
            <a:r>
              <a:rPr lang="de-DE" dirty="0"/>
              <a:t>, </a:t>
            </a:r>
            <a:r>
              <a:rPr lang="de-DE" dirty="0" err="1"/>
              <a:t>size</a:t>
            </a:r>
            <a:r>
              <a:rPr lang="de-DE" dirty="0"/>
              <a:t> </a:t>
            </a:r>
            <a:r>
              <a:rPr lang="de-DE" dirty="0" err="1"/>
              <a:t>of</a:t>
            </a:r>
            <a:r>
              <a:rPr lang="de-DE" dirty="0"/>
              <a:t> </a:t>
            </a:r>
            <a:r>
              <a:rPr lang="de-DE" dirty="0" err="1"/>
              <a:t>distribution</a:t>
            </a:r>
            <a:r>
              <a:rPr lang="de-DE" dirty="0"/>
              <a:t> </a:t>
            </a:r>
            <a:r>
              <a:rPr lang="de-DE" dirty="0" err="1"/>
              <a:t>range</a:t>
            </a:r>
            <a:r>
              <a:rPr lang="de-DE" dirty="0"/>
              <a:t>? </a:t>
            </a:r>
            <a:r>
              <a:rPr lang="de-DE" dirty="0" err="1"/>
              <a:t>How</a:t>
            </a:r>
            <a:r>
              <a:rPr lang="de-DE" dirty="0"/>
              <a:t> </a:t>
            </a:r>
            <a:r>
              <a:rPr lang="de-DE" dirty="0" err="1"/>
              <a:t>to</a:t>
            </a:r>
            <a:r>
              <a:rPr lang="de-DE" dirty="0"/>
              <a:t> </a:t>
            </a:r>
            <a:r>
              <a:rPr lang="de-DE" dirty="0" err="1"/>
              <a:t>measure</a:t>
            </a:r>
            <a:r>
              <a:rPr lang="de-DE" dirty="0"/>
              <a:t> </a:t>
            </a:r>
            <a:r>
              <a:rPr lang="de-DE" dirty="0" err="1"/>
              <a:t>ecosystem</a:t>
            </a:r>
            <a:r>
              <a:rPr lang="de-DE" dirty="0"/>
              <a:t> </a:t>
            </a:r>
            <a:r>
              <a:rPr lang="de-DE" dirty="0" err="1"/>
              <a:t>functioning</a:t>
            </a:r>
            <a:r>
              <a:rPr lang="de-DE" dirty="0"/>
              <a:t>? </a:t>
            </a:r>
            <a:r>
              <a:rPr lang="de-DE" dirty="0" err="1"/>
              <a:t>Would</a:t>
            </a:r>
            <a:r>
              <a:rPr lang="de-DE" dirty="0"/>
              <a:t> </a:t>
            </a:r>
            <a:r>
              <a:rPr lang="de-DE" dirty="0" err="1"/>
              <a:t>nutrient</a:t>
            </a:r>
            <a:r>
              <a:rPr lang="de-DE" dirty="0"/>
              <a:t> </a:t>
            </a:r>
            <a:r>
              <a:rPr lang="de-DE" dirty="0" err="1"/>
              <a:t>availability</a:t>
            </a:r>
            <a:r>
              <a:rPr lang="de-DE" dirty="0"/>
              <a:t> </a:t>
            </a:r>
            <a:r>
              <a:rPr lang="de-DE" dirty="0" err="1"/>
              <a:t>count</a:t>
            </a:r>
            <a:r>
              <a:rPr lang="de-DE" dirty="0"/>
              <a:t> </a:t>
            </a:r>
            <a:r>
              <a:rPr lang="de-DE" dirty="0" err="1"/>
              <a:t>as</a:t>
            </a:r>
            <a:r>
              <a:rPr lang="de-DE" dirty="0"/>
              <a:t> biodiversity </a:t>
            </a:r>
            <a:r>
              <a:rPr lang="de-DE" dirty="0" err="1"/>
              <a:t>indicator</a:t>
            </a:r>
            <a:r>
              <a:rPr lang="de-DE" dirty="0"/>
              <a:t>?</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4</a:t>
            </a:fld>
            <a:endParaRPr lang="nb-NO"/>
          </a:p>
        </p:txBody>
      </p:sp>
    </p:spTree>
    <p:extLst>
      <p:ext uri="{BB962C8B-B14F-4D97-AF65-F5344CB8AC3E}">
        <p14:creationId xmlns:p14="http://schemas.microsoft.com/office/powerpoint/2010/main" val="126574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Ambitious</a:t>
            </a:r>
            <a:r>
              <a:rPr lang="de-DE" dirty="0"/>
              <a:t> biodiversity </a:t>
            </a:r>
            <a:r>
              <a:rPr lang="de-DE" dirty="0" err="1"/>
              <a:t>targets</a:t>
            </a:r>
            <a:r>
              <a:rPr lang="de-DE" dirty="0"/>
              <a:t> </a:t>
            </a:r>
            <a:r>
              <a:rPr lang="de-DE" dirty="0" err="1"/>
              <a:t>which</a:t>
            </a:r>
            <a:r>
              <a:rPr lang="de-DE" dirty="0"/>
              <a:t> </a:t>
            </a:r>
            <a:r>
              <a:rPr lang="de-DE" dirty="0" err="1"/>
              <a:t>could</a:t>
            </a:r>
            <a:r>
              <a:rPr lang="de-DE" dirty="0"/>
              <a:t> </a:t>
            </a:r>
            <a:r>
              <a:rPr lang="de-DE" dirty="0" err="1"/>
              <a:t>potentially</a:t>
            </a:r>
            <a:r>
              <a:rPr lang="de-DE" dirty="0"/>
              <a:t> </a:t>
            </a:r>
            <a:r>
              <a:rPr lang="de-DE" dirty="0" err="1"/>
              <a:t>conflict</a:t>
            </a:r>
            <a:r>
              <a:rPr lang="de-DE" dirty="0"/>
              <a:t> </a:t>
            </a:r>
            <a:r>
              <a:rPr lang="de-DE" dirty="0" err="1"/>
              <a:t>with</a:t>
            </a:r>
            <a:r>
              <a:rPr lang="de-DE" dirty="0"/>
              <a:t> </a:t>
            </a:r>
            <a:r>
              <a:rPr lang="de-DE" dirty="0" err="1"/>
              <a:t>food</a:t>
            </a:r>
            <a:r>
              <a:rPr lang="de-DE" dirty="0"/>
              <a:t> </a:t>
            </a:r>
            <a:r>
              <a:rPr lang="de-DE" dirty="0" err="1"/>
              <a:t>provision</a:t>
            </a:r>
            <a:r>
              <a:rPr lang="de-DE" dirty="0"/>
              <a:t> and </a:t>
            </a:r>
            <a:r>
              <a:rPr lang="de-DE" dirty="0" err="1"/>
              <a:t>other</a:t>
            </a:r>
            <a:r>
              <a:rPr lang="de-DE" dirty="0"/>
              <a:t> </a:t>
            </a:r>
            <a:r>
              <a:rPr lang="de-DE" dirty="0" err="1"/>
              <a:t>land</a:t>
            </a:r>
            <a:r>
              <a:rPr lang="de-DE" dirty="0"/>
              <a:t> </a:t>
            </a:r>
            <a:r>
              <a:rPr lang="de-DE" dirty="0" err="1"/>
              <a:t>uses</a:t>
            </a:r>
            <a:endParaRPr lang="de-DE" dirty="0"/>
          </a:p>
          <a:p>
            <a:endParaRPr lang="de-DE" dirty="0"/>
          </a:p>
          <a:p>
            <a:r>
              <a:rPr lang="de-DE" dirty="0"/>
              <a:t>Study </a:t>
            </a:r>
            <a:r>
              <a:rPr lang="de-DE" dirty="0" err="1"/>
              <a:t>aim</a:t>
            </a:r>
            <a:r>
              <a:rPr lang="de-DE" dirty="0"/>
              <a:t>: </a:t>
            </a:r>
            <a:r>
              <a:rPr lang="de-DE" dirty="0" err="1"/>
              <a:t>Provide</a:t>
            </a:r>
            <a:r>
              <a:rPr lang="de-DE" dirty="0"/>
              <a:t> </a:t>
            </a:r>
            <a:r>
              <a:rPr lang="de-DE" dirty="0" err="1"/>
              <a:t>guidance</a:t>
            </a:r>
            <a:r>
              <a:rPr lang="de-DE" dirty="0"/>
              <a:t> </a:t>
            </a:r>
            <a:r>
              <a:rPr lang="de-DE" dirty="0" err="1"/>
              <a:t>for</a:t>
            </a:r>
            <a:r>
              <a:rPr lang="de-DE" dirty="0"/>
              <a:t> </a:t>
            </a:r>
            <a:r>
              <a:rPr lang="de-DE" dirty="0" err="1"/>
              <a:t>developing</a:t>
            </a:r>
            <a:r>
              <a:rPr lang="de-DE" dirty="0"/>
              <a:t> a biodiversity </a:t>
            </a:r>
            <a:r>
              <a:rPr lang="de-DE" dirty="0" err="1"/>
              <a:t>strategy</a:t>
            </a:r>
            <a:r>
              <a:rPr lang="de-DE" dirty="0"/>
              <a:t> </a:t>
            </a:r>
            <a:r>
              <a:rPr lang="de-DE" dirty="0" err="1"/>
              <a:t>that</a:t>
            </a:r>
            <a:r>
              <a:rPr lang="de-DE" dirty="0"/>
              <a:t> </a:t>
            </a:r>
            <a:r>
              <a:rPr lang="de-DE" dirty="0" err="1"/>
              <a:t>is</a:t>
            </a:r>
            <a:r>
              <a:rPr lang="de-DE" dirty="0"/>
              <a:t> </a:t>
            </a:r>
            <a:r>
              <a:rPr lang="de-DE" dirty="0" err="1"/>
              <a:t>consistent</a:t>
            </a:r>
            <a:r>
              <a:rPr lang="de-DE" dirty="0"/>
              <a:t> </a:t>
            </a:r>
            <a:r>
              <a:rPr lang="de-DE" dirty="0" err="1"/>
              <a:t>with</a:t>
            </a:r>
            <a:r>
              <a:rPr lang="de-DE" dirty="0"/>
              <a:t> SDGs. Do so </a:t>
            </a:r>
            <a:r>
              <a:rPr lang="de-DE" dirty="0" err="1"/>
              <a:t>using</a:t>
            </a:r>
            <a:r>
              <a:rPr lang="de-DE" dirty="0"/>
              <a:t> a multi-model </a:t>
            </a:r>
            <a:r>
              <a:rPr lang="de-DE" dirty="0" err="1"/>
              <a:t>ensemble</a:t>
            </a:r>
            <a:r>
              <a:rPr lang="de-DE" dirty="0"/>
              <a:t> </a:t>
            </a:r>
            <a:r>
              <a:rPr lang="de-DE" dirty="0" err="1"/>
              <a:t>approach</a:t>
            </a:r>
            <a:endParaRPr lang="nb-NO" dirty="0"/>
          </a:p>
        </p:txBody>
      </p:sp>
      <p:sp>
        <p:nvSpPr>
          <p:cNvPr id="4" name="Slide Number Placeholder 3"/>
          <p:cNvSpPr>
            <a:spLocks noGrp="1"/>
          </p:cNvSpPr>
          <p:nvPr>
            <p:ph type="sldNum" sz="quarter" idx="5"/>
          </p:nvPr>
        </p:nvSpPr>
        <p:spPr/>
        <p:txBody>
          <a:bodyPr/>
          <a:lstStyle/>
          <a:p>
            <a:fld id="{E4AB49B5-1974-45AB-8A85-139E624CE65B}" type="slidenum">
              <a:rPr lang="nb-NO" smtClean="0"/>
              <a:t>5</a:t>
            </a:fld>
            <a:endParaRPr lang="nb-NO"/>
          </a:p>
        </p:txBody>
      </p:sp>
    </p:spTree>
    <p:extLst>
      <p:ext uri="{BB962C8B-B14F-4D97-AF65-F5344CB8AC3E}">
        <p14:creationId xmlns:p14="http://schemas.microsoft.com/office/powerpoint/2010/main" val="327510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Only</a:t>
            </a:r>
            <a:r>
              <a:rPr lang="de-DE" dirty="0"/>
              <a:t> </a:t>
            </a:r>
            <a:r>
              <a:rPr lang="de-DE" dirty="0" err="1"/>
              <a:t>habitat</a:t>
            </a:r>
            <a:r>
              <a:rPr lang="de-DE" dirty="0"/>
              <a:t> </a:t>
            </a:r>
            <a:r>
              <a:rPr lang="de-DE" dirty="0" err="1"/>
              <a:t>destruction</a:t>
            </a:r>
            <a:r>
              <a:rPr lang="de-DE" dirty="0"/>
              <a:t> + </a:t>
            </a:r>
            <a:r>
              <a:rPr lang="de-DE" dirty="0" err="1"/>
              <a:t>degradation</a:t>
            </a:r>
            <a:r>
              <a:rPr lang="de-DE" dirty="0"/>
              <a:t> </a:t>
            </a:r>
            <a:r>
              <a:rPr lang="de-DE" dirty="0" err="1"/>
              <a:t>considered</a:t>
            </a:r>
            <a:endParaRPr lang="de-DE" dirty="0"/>
          </a:p>
          <a:p>
            <a:r>
              <a:rPr lang="de-DE" dirty="0"/>
              <a:t>Not: </a:t>
            </a:r>
            <a:r>
              <a:rPr lang="de-DE" dirty="0" err="1"/>
              <a:t>climate</a:t>
            </a:r>
            <a:r>
              <a:rPr lang="de-DE" dirty="0"/>
              <a:t> </a:t>
            </a:r>
            <a:r>
              <a:rPr lang="de-DE" dirty="0" err="1"/>
              <a:t>change</a:t>
            </a:r>
            <a:r>
              <a:rPr lang="de-DE" dirty="0"/>
              <a:t>, invasive </a:t>
            </a:r>
            <a:r>
              <a:rPr lang="de-DE" dirty="0" err="1"/>
              <a:t>species</a:t>
            </a:r>
            <a:r>
              <a:rPr lang="de-DE" dirty="0"/>
              <a:t> </a:t>
            </a:r>
            <a:r>
              <a:rPr lang="de-DE" dirty="0" err="1"/>
              <a:t>or</a:t>
            </a:r>
            <a:r>
              <a:rPr lang="de-DE" dirty="0"/>
              <a:t> </a:t>
            </a:r>
            <a:r>
              <a:rPr lang="de-DE" dirty="0" err="1"/>
              <a:t>others</a:t>
            </a:r>
            <a:endParaRPr lang="de-DE" dirty="0"/>
          </a:p>
          <a:p>
            <a:r>
              <a:rPr lang="de-DE" dirty="0"/>
              <a:t>And: </a:t>
            </a:r>
            <a:r>
              <a:rPr lang="de-DE" dirty="0" err="1"/>
              <a:t>only</a:t>
            </a:r>
            <a:r>
              <a:rPr lang="de-DE" dirty="0"/>
              <a:t> </a:t>
            </a:r>
            <a:r>
              <a:rPr lang="de-DE" dirty="0" err="1"/>
              <a:t>terrestrial</a:t>
            </a:r>
            <a:r>
              <a:rPr lang="de-DE" dirty="0"/>
              <a:t> </a:t>
            </a:r>
            <a:r>
              <a:rPr lang="de-DE" dirty="0" err="1"/>
              <a:t>ecosystems</a:t>
            </a:r>
            <a:r>
              <a:rPr lang="de-DE" dirty="0"/>
              <a:t> </a:t>
            </a:r>
            <a:r>
              <a:rPr lang="de-DE" dirty="0" err="1"/>
              <a:t>are</a:t>
            </a:r>
            <a:r>
              <a:rPr lang="de-DE" dirty="0"/>
              <a:t> </a:t>
            </a:r>
            <a:r>
              <a:rPr lang="de-DE" dirty="0" err="1"/>
              <a:t>considered</a:t>
            </a:r>
            <a:r>
              <a:rPr lang="de-DE" dirty="0"/>
              <a:t>!</a:t>
            </a:r>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6</a:t>
            </a:fld>
            <a:endParaRPr lang="nb-NO"/>
          </a:p>
        </p:txBody>
      </p:sp>
    </p:spTree>
    <p:extLst>
      <p:ext uri="{BB962C8B-B14F-4D97-AF65-F5344CB8AC3E}">
        <p14:creationId xmlns:p14="http://schemas.microsoft.com/office/powerpoint/2010/main" val="155143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7</a:t>
            </a:fld>
            <a:endParaRPr lang="nb-NO"/>
          </a:p>
        </p:txBody>
      </p:sp>
    </p:spTree>
    <p:extLst>
      <p:ext uri="{BB962C8B-B14F-4D97-AF65-F5344CB8AC3E}">
        <p14:creationId xmlns:p14="http://schemas.microsoft.com/office/powerpoint/2010/main" val="2771501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BASE, RCPref_SSP2_NOBIOD; SS, RCPref_SSP1pTECHTADE_NOBIOD; DS, RCPref_SSP1pDEM_NOBIOD; C, RCPref_SSP2_BIOD; C + SS, RCPref_SSP1pTECHTADE_BIOD; C + DS, RCPref_SSP1pDEM_BIOD; IAP, RCPref_SSP1p_BIOD</a:t>
            </a:r>
          </a:p>
          <a:p>
            <a:endParaRPr lang="nb-NO" dirty="0"/>
          </a:p>
          <a:p>
            <a:r>
              <a:rPr lang="nb-NO" dirty="0" err="1"/>
              <a:t>Based</a:t>
            </a:r>
            <a:r>
              <a:rPr lang="nb-NO" dirty="0"/>
              <a:t> </a:t>
            </a:r>
            <a:r>
              <a:rPr lang="nb-NO" dirty="0" err="1"/>
              <a:t>on</a:t>
            </a:r>
            <a:r>
              <a:rPr lang="nb-NO" dirty="0"/>
              <a:t> http://pure.iiasa.ac.at/id/eprint/17565/</a:t>
            </a:r>
          </a:p>
        </p:txBody>
      </p:sp>
      <p:sp>
        <p:nvSpPr>
          <p:cNvPr id="4" name="Slide Number Placeholder 3"/>
          <p:cNvSpPr>
            <a:spLocks noGrp="1"/>
          </p:cNvSpPr>
          <p:nvPr>
            <p:ph type="sldNum" sz="quarter" idx="5"/>
          </p:nvPr>
        </p:nvSpPr>
        <p:spPr/>
        <p:txBody>
          <a:bodyPr/>
          <a:lstStyle/>
          <a:p>
            <a:fld id="{C2421F4C-64ED-417B-9EB2-7B035FDEEF85}" type="slidenum">
              <a:rPr lang="nb-NO" smtClean="0"/>
              <a:t>8</a:t>
            </a:fld>
            <a:endParaRPr lang="nb-NO"/>
          </a:p>
        </p:txBody>
      </p:sp>
    </p:spTree>
    <p:extLst>
      <p:ext uri="{BB962C8B-B14F-4D97-AF65-F5344CB8AC3E}">
        <p14:creationId xmlns:p14="http://schemas.microsoft.com/office/powerpoint/2010/main" val="108120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C2421F4C-64ED-417B-9EB2-7B035FDEEF85}" type="slidenum">
              <a:rPr lang="nb-NO" smtClean="0"/>
              <a:t>9</a:t>
            </a:fld>
            <a:endParaRPr lang="nb-NO"/>
          </a:p>
        </p:txBody>
      </p:sp>
    </p:spTree>
    <p:extLst>
      <p:ext uri="{BB962C8B-B14F-4D97-AF65-F5344CB8AC3E}">
        <p14:creationId xmlns:p14="http://schemas.microsoft.com/office/powerpoint/2010/main" val="1588370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B6247-3ED8-443E-8ACB-5E592157C2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A17F5EE2-44DD-4B5A-9B9C-5E3CFE1EA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1BA843E7-1B12-4027-93F8-CC3C6084A956}"/>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5" name="Footer Placeholder 4">
            <a:extLst>
              <a:ext uri="{FF2B5EF4-FFF2-40B4-BE49-F238E27FC236}">
                <a16:creationId xmlns:a16="http://schemas.microsoft.com/office/drawing/2014/main" id="{59461B5A-6B37-4896-A8B4-4FF65B1FFD29}"/>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81F2604B-4AEA-4EE0-A02A-5A3C0AD4E078}"/>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3642998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3BC0-CC25-44FD-B61C-A59AD85CCA4D}"/>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3E19CC36-2B82-451F-B115-357B833F35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94F4F36A-AB40-495A-872C-FDB5E6485C51}"/>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5" name="Footer Placeholder 4">
            <a:extLst>
              <a:ext uri="{FF2B5EF4-FFF2-40B4-BE49-F238E27FC236}">
                <a16:creationId xmlns:a16="http://schemas.microsoft.com/office/drawing/2014/main" id="{10943F60-D6B3-45EB-8433-BD57241C3604}"/>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60019129-D178-4BCA-9C1D-CA3F89020614}"/>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3044198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481FB-2380-40A0-B697-2C8000FBD0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810E047A-D31A-42F7-BFB5-0610534800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4534FB10-9F9A-447A-93CE-DF479B4C3DC3}"/>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5" name="Footer Placeholder 4">
            <a:extLst>
              <a:ext uri="{FF2B5EF4-FFF2-40B4-BE49-F238E27FC236}">
                <a16:creationId xmlns:a16="http://schemas.microsoft.com/office/drawing/2014/main" id="{C219D4E4-E19D-4707-82B6-33A38992BCC7}"/>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629BB4AD-127C-4DDD-99AF-C4F61D4AACBC}"/>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267672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6047-7251-4CBD-A2E4-B316C19E5490}"/>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97AF20D8-4A4A-47E4-8B69-8FE1C1B5B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F0CB60E2-CD90-43A7-BE27-EE94536ED19C}"/>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5" name="Footer Placeholder 4">
            <a:extLst>
              <a:ext uri="{FF2B5EF4-FFF2-40B4-BE49-F238E27FC236}">
                <a16:creationId xmlns:a16="http://schemas.microsoft.com/office/drawing/2014/main" id="{0D135F00-ACC7-4CD2-AFEE-6B697B92EFEC}"/>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63395B78-12D4-48FB-804F-3EA47E8A39D2}"/>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3927963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863DE-71FA-4B50-A132-DDFFCFC3F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652B0241-36AE-4A88-AF96-4B95D01C6C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D7A67A-D3E2-48DC-B30D-A4311A997B0B}"/>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5" name="Footer Placeholder 4">
            <a:extLst>
              <a:ext uri="{FF2B5EF4-FFF2-40B4-BE49-F238E27FC236}">
                <a16:creationId xmlns:a16="http://schemas.microsoft.com/office/drawing/2014/main" id="{25064D4E-E69B-4931-A059-B83B4CD49812}"/>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DC4B4D52-CD9A-41D6-95CC-8B9E87B80581}"/>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62246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95CE-F08F-499C-A062-DBD1A040F181}"/>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6610EE9A-8F80-46F8-9DF1-DDF2025802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0F564022-E06E-4607-944B-F0F7D7B061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9ECDB669-56AB-49D6-8ED0-28A17BF4B6A1}"/>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6" name="Footer Placeholder 5">
            <a:extLst>
              <a:ext uri="{FF2B5EF4-FFF2-40B4-BE49-F238E27FC236}">
                <a16:creationId xmlns:a16="http://schemas.microsoft.com/office/drawing/2014/main" id="{8B522B5D-74B4-4CF1-AA7D-362582889F4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2DDC597A-3541-40A4-9CCB-A2766C503149}"/>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3488062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6A215-F3C4-422A-8583-AD799B6D8808}"/>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A31EBD97-CBD6-4DC6-BAAA-07E30557C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D3B322-F9C7-4525-AF2F-3036349284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DBF33445-2FC8-445D-A6A5-EB41E0015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C68BA3-74B9-491C-8D34-09D163BE2E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95687FD2-E7BA-4E73-9074-85DAB6F87FE7}"/>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8" name="Footer Placeholder 7">
            <a:extLst>
              <a:ext uri="{FF2B5EF4-FFF2-40B4-BE49-F238E27FC236}">
                <a16:creationId xmlns:a16="http://schemas.microsoft.com/office/drawing/2014/main" id="{CCDDE890-4653-4BD6-BD08-7D3B1A2293A6}"/>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4AA482E4-FAA8-4E57-8E61-4D0AE3588962}"/>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367481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7E35-EB0D-458A-AEFC-7282716ACC34}"/>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53FB699C-EAC1-484F-B340-2D216C72D265}"/>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4" name="Footer Placeholder 3">
            <a:extLst>
              <a:ext uri="{FF2B5EF4-FFF2-40B4-BE49-F238E27FC236}">
                <a16:creationId xmlns:a16="http://schemas.microsoft.com/office/drawing/2014/main" id="{A58465CF-FE8F-4F1F-A855-72895E676BBE}"/>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E1109EFD-56B3-46A0-831E-C34CF10BE4CF}"/>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48184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70FC9-BE21-4608-9CBD-16FCDEA3C967}"/>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3" name="Footer Placeholder 2">
            <a:extLst>
              <a:ext uri="{FF2B5EF4-FFF2-40B4-BE49-F238E27FC236}">
                <a16:creationId xmlns:a16="http://schemas.microsoft.com/office/drawing/2014/main" id="{DCB8346C-ECD3-40C4-8A30-F978CD69457A}"/>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349C28A8-7B80-4FE2-B28B-0E9C9D81A11E}"/>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4124341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14FE-8385-435D-BB91-FA6C9BA4C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9CAC005F-594F-469D-882F-FF7C5A64AC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65E8D3AA-DA43-4CC2-979A-4A8BC14344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F53EC1-DBED-497F-98BC-F0107339C7F6}"/>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6" name="Footer Placeholder 5">
            <a:extLst>
              <a:ext uri="{FF2B5EF4-FFF2-40B4-BE49-F238E27FC236}">
                <a16:creationId xmlns:a16="http://schemas.microsoft.com/office/drawing/2014/main" id="{33BFAEBC-D519-4060-9C6E-BAA1AB60B937}"/>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35F48394-134E-40A8-A7CE-D0B34E77FEC2}"/>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3405124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71E3-F98A-4D1C-962C-7DCCCA58FA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67AC426B-B240-486E-8DC8-92A004F482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F7D5C9D6-EB99-49AA-B044-6FEE41974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0F035F-9814-4F9F-9943-B08F1AC862B0}"/>
              </a:ext>
            </a:extLst>
          </p:cNvPr>
          <p:cNvSpPr>
            <a:spLocks noGrp="1"/>
          </p:cNvSpPr>
          <p:nvPr>
            <p:ph type="dt" sz="half" idx="10"/>
          </p:nvPr>
        </p:nvSpPr>
        <p:spPr/>
        <p:txBody>
          <a:bodyPr/>
          <a:lstStyle/>
          <a:p>
            <a:fld id="{56F1632A-6EBC-43BE-B43A-89FEE2B075E1}" type="datetimeFigureOut">
              <a:rPr lang="nb-NO" smtClean="0"/>
              <a:t>15.03.2022</a:t>
            </a:fld>
            <a:endParaRPr lang="nb-NO"/>
          </a:p>
        </p:txBody>
      </p:sp>
      <p:sp>
        <p:nvSpPr>
          <p:cNvPr id="6" name="Footer Placeholder 5">
            <a:extLst>
              <a:ext uri="{FF2B5EF4-FFF2-40B4-BE49-F238E27FC236}">
                <a16:creationId xmlns:a16="http://schemas.microsoft.com/office/drawing/2014/main" id="{9245DE21-0EE6-46A9-AF7A-5B71B93347CF}"/>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8541085A-8479-4F3F-9A86-27A6E9A174F9}"/>
              </a:ext>
            </a:extLst>
          </p:cNvPr>
          <p:cNvSpPr>
            <a:spLocks noGrp="1"/>
          </p:cNvSpPr>
          <p:nvPr>
            <p:ph type="sldNum" sz="quarter" idx="12"/>
          </p:nvPr>
        </p:nvSpPr>
        <p:spPr/>
        <p:txBody>
          <a:bodyPr/>
          <a:lstStyle/>
          <a:p>
            <a:fld id="{9682829B-6D29-466A-A811-02E77D6FFE66}" type="slidenum">
              <a:rPr lang="nb-NO" smtClean="0"/>
              <a:t>‹#›</a:t>
            </a:fld>
            <a:endParaRPr lang="nb-NO"/>
          </a:p>
        </p:txBody>
      </p:sp>
    </p:spTree>
    <p:extLst>
      <p:ext uri="{BB962C8B-B14F-4D97-AF65-F5344CB8AC3E}">
        <p14:creationId xmlns:p14="http://schemas.microsoft.com/office/powerpoint/2010/main" val="1558601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0C162-A5E2-4B23-AF60-75F5E05615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C2DF3C35-DD36-45ED-B39F-82D466C24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3797CB69-CABA-4AFE-8832-85D84FA99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1632A-6EBC-43BE-B43A-89FEE2B075E1}" type="datetimeFigureOut">
              <a:rPr lang="nb-NO" smtClean="0"/>
              <a:t>15.03.2022</a:t>
            </a:fld>
            <a:endParaRPr lang="nb-NO"/>
          </a:p>
        </p:txBody>
      </p:sp>
      <p:sp>
        <p:nvSpPr>
          <p:cNvPr id="5" name="Footer Placeholder 4">
            <a:extLst>
              <a:ext uri="{FF2B5EF4-FFF2-40B4-BE49-F238E27FC236}">
                <a16:creationId xmlns:a16="http://schemas.microsoft.com/office/drawing/2014/main" id="{C8C44A2B-11AC-49EE-8426-BA0ACD3462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1E47080B-ADB2-4075-A673-63A5BE1119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2829B-6D29-466A-A811-02E77D6FFE66}" type="slidenum">
              <a:rPr lang="nb-NO" smtClean="0"/>
              <a:t>‹#›</a:t>
            </a:fld>
            <a:endParaRPr lang="nb-NO"/>
          </a:p>
        </p:txBody>
      </p:sp>
    </p:spTree>
    <p:extLst>
      <p:ext uri="{BB962C8B-B14F-4D97-AF65-F5344CB8AC3E}">
        <p14:creationId xmlns:p14="http://schemas.microsoft.com/office/powerpoint/2010/main" val="2638339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doi.org/10.1038/s41586-020-2705-y"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www.globio.info/what-is-globi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www.nature.com/articles/s41467-019-09945-w"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h with solid fill">
            <a:extLst>
              <a:ext uri="{FF2B5EF4-FFF2-40B4-BE49-F238E27FC236}">
                <a16:creationId xmlns:a16="http://schemas.microsoft.com/office/drawing/2014/main" id="{46E8399E-F7CC-4C02-8A5E-52155788B6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2822" y="525822"/>
            <a:ext cx="5806355" cy="5806355"/>
          </a:xfrm>
          <a:prstGeom prst="rect">
            <a:avLst/>
          </a:prstGeom>
        </p:spPr>
      </p:pic>
      <p:pic>
        <p:nvPicPr>
          <p:cNvPr id="6" name="Graphic 5">
            <a:extLst>
              <a:ext uri="{FF2B5EF4-FFF2-40B4-BE49-F238E27FC236}">
                <a16:creationId xmlns:a16="http://schemas.microsoft.com/office/drawing/2014/main" id="{A3D779C8-2809-4ACD-B0BA-0EB2EC7E08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4304" y="4770304"/>
            <a:ext cx="2087696" cy="2087696"/>
          </a:xfrm>
          <a:prstGeom prst="rect">
            <a:avLst/>
          </a:prstGeom>
        </p:spPr>
      </p:pic>
      <p:sp>
        <p:nvSpPr>
          <p:cNvPr id="8" name="TextBox 7">
            <a:extLst>
              <a:ext uri="{FF2B5EF4-FFF2-40B4-BE49-F238E27FC236}">
                <a16:creationId xmlns:a16="http://schemas.microsoft.com/office/drawing/2014/main" id="{27E2936B-D4CB-4612-ABC1-83BEB2B98DB5}"/>
              </a:ext>
            </a:extLst>
          </p:cNvPr>
          <p:cNvSpPr txBox="1"/>
          <p:nvPr/>
        </p:nvSpPr>
        <p:spPr>
          <a:xfrm>
            <a:off x="0" y="6482641"/>
            <a:ext cx="8999177" cy="375359"/>
          </a:xfrm>
          <a:prstGeom prst="rect">
            <a:avLst/>
          </a:prstGeom>
          <a:noFill/>
        </p:spPr>
        <p:txBody>
          <a:bodyPr wrap="square" rtlCol="0">
            <a:spAutoFit/>
          </a:bodyPr>
          <a:lstStyle/>
          <a:p>
            <a:pPr>
              <a:lnSpc>
                <a:spcPct val="150000"/>
              </a:lnSpc>
            </a:pPr>
            <a:r>
              <a:rPr lang="de-DE" sz="1400" dirty="0" err="1">
                <a:latin typeface="Segoe UI Light" panose="020B0502040204020203" pitchFamily="34" charset="0"/>
                <a:cs typeface="Segoe UI Light" panose="020B0502040204020203" pitchFamily="34" charset="0"/>
                <a:hlinkClick r:id="rId7"/>
              </a:rPr>
              <a:t>Leclère</a:t>
            </a:r>
            <a:r>
              <a:rPr lang="de-DE" sz="1400" dirty="0">
                <a:latin typeface="Segoe UI Light" panose="020B0502040204020203" pitchFamily="34" charset="0"/>
                <a:cs typeface="Segoe UI Light" panose="020B0502040204020203" pitchFamily="34" charset="0"/>
                <a:hlinkClick r:id="rId7"/>
              </a:rPr>
              <a:t> et al. 2020</a:t>
            </a:r>
            <a:r>
              <a:rPr lang="de-DE" sz="1400" dirty="0">
                <a:latin typeface="Segoe UI Light" panose="020B0502040204020203" pitchFamily="34" charset="0"/>
                <a:cs typeface="Segoe UI Light" panose="020B0502040204020203" pitchFamily="34" charset="0"/>
              </a:rPr>
              <a:t>: </a:t>
            </a:r>
            <a:r>
              <a:rPr lang="de-DE" sz="1400" dirty="0" err="1">
                <a:latin typeface="Segoe UI Light" panose="020B0502040204020203" pitchFamily="34" charset="0"/>
                <a:cs typeface="Segoe UI Light" panose="020B0502040204020203" pitchFamily="34" charset="0"/>
              </a:rPr>
              <a:t>Bending</a:t>
            </a:r>
            <a:r>
              <a:rPr lang="de-DE" sz="1400" dirty="0">
                <a:latin typeface="Segoe UI Light" panose="020B0502040204020203" pitchFamily="34" charset="0"/>
                <a:cs typeface="Segoe UI Light" panose="020B0502040204020203" pitchFamily="34" charset="0"/>
              </a:rPr>
              <a:t> </a:t>
            </a:r>
            <a:r>
              <a:rPr lang="de-DE" sz="1400" dirty="0" err="1">
                <a:latin typeface="Segoe UI Light" panose="020B0502040204020203" pitchFamily="34" charset="0"/>
                <a:cs typeface="Segoe UI Light" panose="020B0502040204020203" pitchFamily="34" charset="0"/>
              </a:rPr>
              <a:t>the</a:t>
            </a:r>
            <a:r>
              <a:rPr lang="de-DE" sz="1400" dirty="0">
                <a:latin typeface="Segoe UI Light" panose="020B0502040204020203" pitchFamily="34" charset="0"/>
                <a:cs typeface="Segoe UI Light" panose="020B0502040204020203" pitchFamily="34" charset="0"/>
              </a:rPr>
              <a:t> </a:t>
            </a:r>
            <a:r>
              <a:rPr lang="de-DE" sz="1400" dirty="0" err="1">
                <a:latin typeface="Segoe UI Light" panose="020B0502040204020203" pitchFamily="34" charset="0"/>
                <a:cs typeface="Segoe UI Light" panose="020B0502040204020203" pitchFamily="34" charset="0"/>
              </a:rPr>
              <a:t>curve</a:t>
            </a:r>
            <a:r>
              <a:rPr lang="de-DE" sz="1400" dirty="0">
                <a:latin typeface="Segoe UI Light" panose="020B0502040204020203" pitchFamily="34" charset="0"/>
                <a:cs typeface="Segoe UI Light" panose="020B0502040204020203" pitchFamily="34" charset="0"/>
              </a:rPr>
              <a:t> </a:t>
            </a:r>
            <a:r>
              <a:rPr lang="de-DE" sz="1400" dirty="0" err="1">
                <a:latin typeface="Segoe UI Light" panose="020B0502040204020203" pitchFamily="34" charset="0"/>
                <a:cs typeface="Segoe UI Light" panose="020B0502040204020203" pitchFamily="34" charset="0"/>
              </a:rPr>
              <a:t>of</a:t>
            </a:r>
            <a:r>
              <a:rPr lang="de-DE" sz="1400" dirty="0">
                <a:latin typeface="Segoe UI Light" panose="020B0502040204020203" pitchFamily="34" charset="0"/>
                <a:cs typeface="Segoe UI Light" panose="020B0502040204020203" pitchFamily="34" charset="0"/>
              </a:rPr>
              <a:t> </a:t>
            </a:r>
            <a:r>
              <a:rPr lang="de-DE" sz="1400" dirty="0" err="1">
                <a:latin typeface="Segoe UI Light" panose="020B0502040204020203" pitchFamily="34" charset="0"/>
                <a:cs typeface="Segoe UI Light" panose="020B0502040204020203" pitchFamily="34" charset="0"/>
              </a:rPr>
              <a:t>terrestrial</a:t>
            </a:r>
            <a:r>
              <a:rPr lang="de-DE" sz="1400" dirty="0">
                <a:latin typeface="Segoe UI Light" panose="020B0502040204020203" pitchFamily="34" charset="0"/>
                <a:cs typeface="Segoe UI Light" panose="020B0502040204020203" pitchFamily="34" charset="0"/>
              </a:rPr>
              <a:t> biodiversity </a:t>
            </a:r>
            <a:r>
              <a:rPr lang="de-DE" sz="1400" dirty="0" err="1">
                <a:latin typeface="Segoe UI Light" panose="020B0502040204020203" pitchFamily="34" charset="0"/>
                <a:cs typeface="Segoe UI Light" panose="020B0502040204020203" pitchFamily="34" charset="0"/>
              </a:rPr>
              <a:t>needs</a:t>
            </a:r>
            <a:r>
              <a:rPr lang="de-DE" sz="1400" dirty="0">
                <a:latin typeface="Segoe UI Light" panose="020B0502040204020203" pitchFamily="34" charset="0"/>
                <a:cs typeface="Segoe UI Light" panose="020B0502040204020203" pitchFamily="34" charset="0"/>
              </a:rPr>
              <a:t> an </a:t>
            </a:r>
            <a:r>
              <a:rPr lang="de-DE" sz="1400" dirty="0" err="1">
                <a:latin typeface="Segoe UI Light" panose="020B0502040204020203" pitchFamily="34" charset="0"/>
                <a:cs typeface="Segoe UI Light" panose="020B0502040204020203" pitchFamily="34" charset="0"/>
              </a:rPr>
              <a:t>integrated</a:t>
            </a:r>
            <a:r>
              <a:rPr lang="de-DE" sz="1400" dirty="0">
                <a:latin typeface="Segoe UI Light" panose="020B0502040204020203" pitchFamily="34" charset="0"/>
                <a:cs typeface="Segoe UI Light" panose="020B0502040204020203" pitchFamily="34" charset="0"/>
              </a:rPr>
              <a:t> </a:t>
            </a:r>
            <a:r>
              <a:rPr lang="de-DE" sz="1400" dirty="0" err="1">
                <a:latin typeface="Segoe UI Light" panose="020B0502040204020203" pitchFamily="34" charset="0"/>
                <a:cs typeface="Segoe UI Light" panose="020B0502040204020203" pitchFamily="34" charset="0"/>
              </a:rPr>
              <a:t>strategy</a:t>
            </a:r>
            <a:endParaRPr lang="de-DE"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26437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030DAE-17D6-493F-852F-C809FCC98DD8}"/>
              </a:ext>
            </a:extLst>
          </p:cNvPr>
          <p:cNvGraphicFramePr>
            <a:graphicFrameLocks noGrp="1"/>
          </p:cNvGraphicFramePr>
          <p:nvPr/>
        </p:nvGraphicFramePr>
        <p:xfrm>
          <a:off x="0" y="-2"/>
          <a:ext cx="12191998" cy="2443238"/>
        </p:xfrm>
        <a:graphic>
          <a:graphicData uri="http://schemas.openxmlformats.org/drawingml/2006/table">
            <a:tbl>
              <a:tblPr firstRow="1" bandRow="1">
                <a:tableStyleId>{073A0DAA-6AF3-43AB-8588-CEC1D06C72B9}</a:tableStyleId>
              </a:tblPr>
              <a:tblGrid>
                <a:gridCol w="1741714">
                  <a:extLst>
                    <a:ext uri="{9D8B030D-6E8A-4147-A177-3AD203B41FA5}">
                      <a16:colId xmlns:a16="http://schemas.microsoft.com/office/drawing/2014/main" val="295080921"/>
                    </a:ext>
                  </a:extLst>
                </a:gridCol>
                <a:gridCol w="1741714">
                  <a:extLst>
                    <a:ext uri="{9D8B030D-6E8A-4147-A177-3AD203B41FA5}">
                      <a16:colId xmlns:a16="http://schemas.microsoft.com/office/drawing/2014/main" val="2401647133"/>
                    </a:ext>
                  </a:extLst>
                </a:gridCol>
                <a:gridCol w="1741714">
                  <a:extLst>
                    <a:ext uri="{9D8B030D-6E8A-4147-A177-3AD203B41FA5}">
                      <a16:colId xmlns:a16="http://schemas.microsoft.com/office/drawing/2014/main" val="1716241692"/>
                    </a:ext>
                  </a:extLst>
                </a:gridCol>
                <a:gridCol w="1741714">
                  <a:extLst>
                    <a:ext uri="{9D8B030D-6E8A-4147-A177-3AD203B41FA5}">
                      <a16:colId xmlns:a16="http://schemas.microsoft.com/office/drawing/2014/main" val="1878677806"/>
                    </a:ext>
                  </a:extLst>
                </a:gridCol>
                <a:gridCol w="1741714">
                  <a:extLst>
                    <a:ext uri="{9D8B030D-6E8A-4147-A177-3AD203B41FA5}">
                      <a16:colId xmlns:a16="http://schemas.microsoft.com/office/drawing/2014/main" val="3939227592"/>
                    </a:ext>
                  </a:extLst>
                </a:gridCol>
                <a:gridCol w="1741714">
                  <a:extLst>
                    <a:ext uri="{9D8B030D-6E8A-4147-A177-3AD203B41FA5}">
                      <a16:colId xmlns:a16="http://schemas.microsoft.com/office/drawing/2014/main" val="1731245224"/>
                    </a:ext>
                  </a:extLst>
                </a:gridCol>
                <a:gridCol w="1741714">
                  <a:extLst>
                    <a:ext uri="{9D8B030D-6E8A-4147-A177-3AD203B41FA5}">
                      <a16:colId xmlns:a16="http://schemas.microsoft.com/office/drawing/2014/main" val="2321426528"/>
                    </a:ext>
                  </a:extLst>
                </a:gridCol>
              </a:tblGrid>
              <a:tr h="441476">
                <a:tc rowSpan="3">
                  <a:txBody>
                    <a:bodyPr/>
                    <a:lstStyle/>
                    <a:p>
                      <a:pPr algn="ctr"/>
                      <a:r>
                        <a:rPr lang="nb-NO" sz="2400" dirty="0">
                          <a:latin typeface="Segoe UI Black" panose="020B0A02040204020203" pitchFamily="34" charset="0"/>
                          <a:ea typeface="Segoe UI Black" panose="020B0A02040204020203" pitchFamily="34" charset="0"/>
                          <a:cs typeface="Segoe UI Light" panose="020B0502040204020203" pitchFamily="34" charset="0"/>
                        </a:rPr>
                        <a:t>Scenarios</a:t>
                      </a:r>
                    </a:p>
                  </a:txBody>
                  <a:tcPr anchor="ctr"/>
                </a:tc>
                <a:tc gridSpan="6">
                  <a:txBody>
                    <a:bodyPr/>
                    <a:lstStyle/>
                    <a:p>
                      <a:pPr algn="ctr"/>
                      <a:r>
                        <a:rPr lang="en-US" sz="2000" dirty="0">
                          <a:latin typeface="Segoe UI Black" panose="020B0A02040204020203" pitchFamily="34" charset="0"/>
                          <a:ea typeface="Segoe UI Black" panose="020B0A02040204020203" pitchFamily="34" charset="0"/>
                          <a:cs typeface="Segoe UI Light" panose="020B0502040204020203" pitchFamily="34" charset="0"/>
                        </a:rPr>
                        <a:t>Additional efforts to reverse trends in biodiversity</a:t>
                      </a: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510029299"/>
                  </a:ext>
                </a:extLst>
              </a:tr>
              <a:tr h="441476">
                <a:tc vMerge="1">
                  <a:txBody>
                    <a:bodyPr/>
                    <a:lstStyle/>
                    <a:p>
                      <a:endParaRPr lang="nb-NO"/>
                    </a:p>
                  </a:txBody>
                  <a:tcPr/>
                </a:tc>
                <a:tc gridSpan="2">
                  <a:txBody>
                    <a:bodyPr/>
                    <a:lstStyle/>
                    <a:p>
                      <a:pPr algn="ctr"/>
                      <a:r>
                        <a:rPr lang="nb-NO" sz="1600" b="1" dirty="0">
                          <a:latin typeface="Segoe UI Black" panose="020B0A02040204020203" pitchFamily="34" charset="0"/>
                          <a:ea typeface="Segoe UI Black" panose="020B0A02040204020203" pitchFamily="34" charset="0"/>
                          <a:cs typeface="Segoe UI Light" panose="020B0502040204020203" pitchFamily="34" charset="0"/>
                        </a:rPr>
                        <a:t>Supply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Demand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Increased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a:t>
                      </a: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conservation</a:t>
                      </a:r>
                      <a:endParaRPr lang="nb-NO" sz="1600" b="1"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extLst>
                  <a:ext uri="{0D108BD9-81ED-4DB2-BD59-A6C34878D82A}">
                    <a16:rowId xmlns:a16="http://schemas.microsoft.com/office/drawing/2014/main" val="2786422550"/>
                  </a:ext>
                </a:extLst>
              </a:tr>
              <a:tr h="1560286">
                <a:tc vMerge="1">
                  <a:txBody>
                    <a:bodyPr/>
                    <a:lstStyle/>
                    <a:p>
                      <a:endParaRPr lang="nb-NO"/>
                    </a:p>
                  </a:txBody>
                  <a:tcPr/>
                </a:tc>
                <a:tc>
                  <a:txBody>
                    <a:bodyPr/>
                    <a:lstStyle/>
                    <a:p>
                      <a:pPr algn="ctr"/>
                      <a:r>
                        <a:rPr lang="nb-NO" sz="1600" dirty="0" err="1">
                          <a:latin typeface="Segoe UI Light" panose="020B0502040204020203" pitchFamily="34" charset="0"/>
                          <a:cs typeface="Segoe UI Light" panose="020B0502040204020203" pitchFamily="34" charset="0"/>
                        </a:rPr>
                        <a:t>Sustainably</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increased</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crop</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yields</a:t>
                      </a:r>
                      <a:endParaRPr lang="nb-NO" sz="1600" dirty="0">
                        <a:latin typeface="Segoe UI Light" panose="020B0502040204020203" pitchFamily="34" charset="0"/>
                        <a:cs typeface="Segoe UI Light" panose="020B0502040204020203" pitchFamily="34" charset="0"/>
                      </a:endParaRP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trade of agricultural goods</a:t>
                      </a:r>
                    </a:p>
                  </a:txBody>
                  <a:tcPr anchor="ctr"/>
                </a:tc>
                <a:tc>
                  <a:txBody>
                    <a:bodyPr/>
                    <a:lstStyle/>
                    <a:p>
                      <a:pPr algn="ctr"/>
                      <a:r>
                        <a:rPr lang="en-US" sz="1600">
                          <a:latin typeface="Segoe UI Light" panose="020B0502040204020203" pitchFamily="34" charset="0"/>
                          <a:cs typeface="Segoe UI Light" panose="020B0502040204020203" pitchFamily="34" charset="0"/>
                        </a:rPr>
                        <a:t>Reduced waste of agricultural goods from field to fork</a:t>
                      </a:r>
                    </a:p>
                  </a:txBody>
                  <a:tcPr anchor="ctr"/>
                </a:tc>
                <a:tc>
                  <a:txBody>
                    <a:bodyPr/>
                    <a:lstStyle/>
                    <a:p>
                      <a:pPr algn="ctr"/>
                      <a:r>
                        <a:rPr lang="en-US" sz="1600" dirty="0">
                          <a:latin typeface="Segoe UI Light" panose="020B0502040204020203" pitchFamily="34" charset="0"/>
                          <a:cs typeface="Segoe UI Light" panose="020B0502040204020203" pitchFamily="34" charset="0"/>
                        </a:rPr>
                        <a:t>Diet shift to a lower share of animal calories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extent and management of protected areas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restoration and landscape-level conservation planning</a:t>
                      </a:r>
                    </a:p>
                  </a:txBody>
                  <a:tcPr anchor="ctr"/>
                </a:tc>
                <a:extLst>
                  <a:ext uri="{0D108BD9-81ED-4DB2-BD59-A6C34878D82A}">
                    <a16:rowId xmlns:a16="http://schemas.microsoft.com/office/drawing/2014/main" val="1819742883"/>
                  </a:ext>
                </a:extLst>
              </a:tr>
            </a:tbl>
          </a:graphicData>
        </a:graphic>
      </p:graphicFrame>
      <p:sp>
        <p:nvSpPr>
          <p:cNvPr id="3" name="Rectangle: Rounded Corners 2">
            <a:extLst>
              <a:ext uri="{FF2B5EF4-FFF2-40B4-BE49-F238E27FC236}">
                <a16:creationId xmlns:a16="http://schemas.microsoft.com/office/drawing/2014/main" id="{1DA994A1-38F2-40F7-935E-9145E4BC559F}"/>
              </a:ext>
            </a:extLst>
          </p:cNvPr>
          <p:cNvSpPr/>
          <p:nvPr/>
        </p:nvSpPr>
        <p:spPr>
          <a:xfrm>
            <a:off x="8708089" y="446567"/>
            <a:ext cx="3455582" cy="199666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06730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030DAE-17D6-493F-852F-C809FCC98DD8}"/>
              </a:ext>
            </a:extLst>
          </p:cNvPr>
          <p:cNvGraphicFramePr>
            <a:graphicFrameLocks noGrp="1"/>
          </p:cNvGraphicFramePr>
          <p:nvPr>
            <p:extLst>
              <p:ext uri="{D42A27DB-BD31-4B8C-83A1-F6EECF244321}">
                <p14:modId xmlns:p14="http://schemas.microsoft.com/office/powerpoint/2010/main" val="1386952756"/>
              </p:ext>
            </p:extLst>
          </p:nvPr>
        </p:nvGraphicFramePr>
        <p:xfrm>
          <a:off x="0" y="-2"/>
          <a:ext cx="12191998" cy="3326190"/>
        </p:xfrm>
        <a:graphic>
          <a:graphicData uri="http://schemas.openxmlformats.org/drawingml/2006/table">
            <a:tbl>
              <a:tblPr firstRow="1" bandRow="1">
                <a:tableStyleId>{073A0DAA-6AF3-43AB-8588-CEC1D06C72B9}</a:tableStyleId>
              </a:tblPr>
              <a:tblGrid>
                <a:gridCol w="1741714">
                  <a:extLst>
                    <a:ext uri="{9D8B030D-6E8A-4147-A177-3AD203B41FA5}">
                      <a16:colId xmlns:a16="http://schemas.microsoft.com/office/drawing/2014/main" val="295080921"/>
                    </a:ext>
                  </a:extLst>
                </a:gridCol>
                <a:gridCol w="1741714">
                  <a:extLst>
                    <a:ext uri="{9D8B030D-6E8A-4147-A177-3AD203B41FA5}">
                      <a16:colId xmlns:a16="http://schemas.microsoft.com/office/drawing/2014/main" val="2401647133"/>
                    </a:ext>
                  </a:extLst>
                </a:gridCol>
                <a:gridCol w="1741714">
                  <a:extLst>
                    <a:ext uri="{9D8B030D-6E8A-4147-A177-3AD203B41FA5}">
                      <a16:colId xmlns:a16="http://schemas.microsoft.com/office/drawing/2014/main" val="1716241692"/>
                    </a:ext>
                  </a:extLst>
                </a:gridCol>
                <a:gridCol w="1741714">
                  <a:extLst>
                    <a:ext uri="{9D8B030D-6E8A-4147-A177-3AD203B41FA5}">
                      <a16:colId xmlns:a16="http://schemas.microsoft.com/office/drawing/2014/main" val="1878677806"/>
                    </a:ext>
                  </a:extLst>
                </a:gridCol>
                <a:gridCol w="1741714">
                  <a:extLst>
                    <a:ext uri="{9D8B030D-6E8A-4147-A177-3AD203B41FA5}">
                      <a16:colId xmlns:a16="http://schemas.microsoft.com/office/drawing/2014/main" val="3939227592"/>
                    </a:ext>
                  </a:extLst>
                </a:gridCol>
                <a:gridCol w="1741714">
                  <a:extLst>
                    <a:ext uri="{9D8B030D-6E8A-4147-A177-3AD203B41FA5}">
                      <a16:colId xmlns:a16="http://schemas.microsoft.com/office/drawing/2014/main" val="1731245224"/>
                    </a:ext>
                  </a:extLst>
                </a:gridCol>
                <a:gridCol w="1741714">
                  <a:extLst>
                    <a:ext uri="{9D8B030D-6E8A-4147-A177-3AD203B41FA5}">
                      <a16:colId xmlns:a16="http://schemas.microsoft.com/office/drawing/2014/main" val="2321426528"/>
                    </a:ext>
                  </a:extLst>
                </a:gridCol>
              </a:tblGrid>
              <a:tr h="441476">
                <a:tc rowSpan="3">
                  <a:txBody>
                    <a:bodyPr/>
                    <a:lstStyle/>
                    <a:p>
                      <a:pPr algn="ctr"/>
                      <a:r>
                        <a:rPr lang="nb-NO" sz="2400" dirty="0">
                          <a:latin typeface="Segoe UI Black" panose="020B0A02040204020203" pitchFamily="34" charset="0"/>
                          <a:ea typeface="Segoe UI Black" panose="020B0A02040204020203" pitchFamily="34" charset="0"/>
                          <a:cs typeface="Segoe UI Light" panose="020B0502040204020203" pitchFamily="34" charset="0"/>
                        </a:rPr>
                        <a:t>Scenarios</a:t>
                      </a:r>
                    </a:p>
                  </a:txBody>
                  <a:tcPr anchor="ctr"/>
                </a:tc>
                <a:tc gridSpan="6">
                  <a:txBody>
                    <a:bodyPr/>
                    <a:lstStyle/>
                    <a:p>
                      <a:pPr algn="ctr"/>
                      <a:r>
                        <a:rPr lang="en-US" sz="2000" dirty="0">
                          <a:latin typeface="Segoe UI Black" panose="020B0A02040204020203" pitchFamily="34" charset="0"/>
                          <a:ea typeface="Segoe UI Black" panose="020B0A02040204020203" pitchFamily="34" charset="0"/>
                          <a:cs typeface="Segoe UI Light" panose="020B0502040204020203" pitchFamily="34" charset="0"/>
                        </a:rPr>
                        <a:t>Additional efforts to reverse trends in biodiversity</a:t>
                      </a: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510029299"/>
                  </a:ext>
                </a:extLst>
              </a:tr>
              <a:tr h="441476">
                <a:tc vMerge="1">
                  <a:txBody>
                    <a:bodyPr/>
                    <a:lstStyle/>
                    <a:p>
                      <a:endParaRPr lang="nb-NO"/>
                    </a:p>
                  </a:txBody>
                  <a:tcPr/>
                </a:tc>
                <a:tc gridSpan="2">
                  <a:txBody>
                    <a:bodyPr/>
                    <a:lstStyle/>
                    <a:p>
                      <a:pPr algn="ctr"/>
                      <a:r>
                        <a:rPr lang="nb-NO" sz="1600" b="1" dirty="0">
                          <a:latin typeface="Segoe UI Black" panose="020B0A02040204020203" pitchFamily="34" charset="0"/>
                          <a:ea typeface="Segoe UI Black" panose="020B0A02040204020203" pitchFamily="34" charset="0"/>
                          <a:cs typeface="Segoe UI Light" panose="020B0502040204020203" pitchFamily="34" charset="0"/>
                        </a:rPr>
                        <a:t>Supply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Demand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Increased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a:t>
                      </a: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conservation</a:t>
                      </a:r>
                      <a:endParaRPr lang="nb-NO" sz="1600" b="1"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extLst>
                  <a:ext uri="{0D108BD9-81ED-4DB2-BD59-A6C34878D82A}">
                    <a16:rowId xmlns:a16="http://schemas.microsoft.com/office/drawing/2014/main" val="2786422550"/>
                  </a:ext>
                </a:extLst>
              </a:tr>
              <a:tr h="1560286">
                <a:tc vMerge="1">
                  <a:txBody>
                    <a:bodyPr/>
                    <a:lstStyle/>
                    <a:p>
                      <a:endParaRPr lang="nb-NO"/>
                    </a:p>
                  </a:txBody>
                  <a:tcPr/>
                </a:tc>
                <a:tc>
                  <a:txBody>
                    <a:bodyPr/>
                    <a:lstStyle/>
                    <a:p>
                      <a:pPr algn="ctr"/>
                      <a:r>
                        <a:rPr lang="nb-NO" sz="1600" dirty="0" err="1">
                          <a:latin typeface="Segoe UI Light" panose="020B0502040204020203" pitchFamily="34" charset="0"/>
                          <a:cs typeface="Segoe UI Light" panose="020B0502040204020203" pitchFamily="34" charset="0"/>
                        </a:rPr>
                        <a:t>Sustainably</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increased</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crop</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yields</a:t>
                      </a:r>
                      <a:endParaRPr lang="nb-NO" sz="1600" dirty="0">
                        <a:latin typeface="Segoe UI Light" panose="020B0502040204020203" pitchFamily="34" charset="0"/>
                        <a:cs typeface="Segoe UI Light" panose="020B0502040204020203" pitchFamily="34" charset="0"/>
                      </a:endParaRPr>
                    </a:p>
                  </a:txBody>
                  <a:tcPr anchor="ctr"/>
                </a:tc>
                <a:tc>
                  <a:txBody>
                    <a:bodyPr/>
                    <a:lstStyle/>
                    <a:p>
                      <a:pPr algn="ctr"/>
                      <a:r>
                        <a:rPr lang="en-US" sz="1600">
                          <a:latin typeface="Segoe UI Light" panose="020B0502040204020203" pitchFamily="34" charset="0"/>
                          <a:cs typeface="Segoe UI Light" panose="020B0502040204020203" pitchFamily="34" charset="0"/>
                        </a:rPr>
                        <a:t>Increased trade of agricultural goods</a:t>
                      </a:r>
                    </a:p>
                  </a:txBody>
                  <a:tcPr anchor="ctr"/>
                </a:tc>
                <a:tc>
                  <a:txBody>
                    <a:bodyPr/>
                    <a:lstStyle/>
                    <a:p>
                      <a:pPr algn="ctr"/>
                      <a:r>
                        <a:rPr lang="en-US" sz="1600">
                          <a:latin typeface="Segoe UI Light" panose="020B0502040204020203" pitchFamily="34" charset="0"/>
                          <a:cs typeface="Segoe UI Light" panose="020B0502040204020203" pitchFamily="34" charset="0"/>
                        </a:rPr>
                        <a:t>Reduced waste of agricultural goods from field to fork</a:t>
                      </a:r>
                    </a:p>
                  </a:txBody>
                  <a:tcPr anchor="ctr"/>
                </a:tc>
                <a:tc>
                  <a:txBody>
                    <a:bodyPr/>
                    <a:lstStyle/>
                    <a:p>
                      <a:pPr algn="ctr"/>
                      <a:r>
                        <a:rPr lang="en-US" sz="1600" dirty="0">
                          <a:latin typeface="Segoe UI Light" panose="020B0502040204020203" pitchFamily="34" charset="0"/>
                          <a:cs typeface="Segoe UI Light" panose="020B0502040204020203" pitchFamily="34" charset="0"/>
                        </a:rPr>
                        <a:t>Diet shift to a lower share of animal calories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extent and management of protected areas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restoration and landscape-level conservation planning</a:t>
                      </a:r>
                    </a:p>
                  </a:txBody>
                  <a:tcPr anchor="ctr"/>
                </a:tc>
                <a:extLst>
                  <a:ext uri="{0D108BD9-81ED-4DB2-BD59-A6C34878D82A}">
                    <a16:rowId xmlns:a16="http://schemas.microsoft.com/office/drawing/2014/main" val="1819742883"/>
                  </a:ext>
                </a:extLst>
              </a:tr>
              <a:tr h="441476">
                <a:tc gridSpan="7">
                  <a:txBody>
                    <a:bodyPr/>
                    <a:lstStyle/>
                    <a:p>
                      <a:r>
                        <a:rPr lang="nb-NO" sz="1600" b="1" dirty="0">
                          <a:latin typeface="Segoe UI Black" panose="020B0A02040204020203" pitchFamily="34" charset="0"/>
                          <a:ea typeface="Segoe UI Black" panose="020B0A02040204020203" pitchFamily="34" charset="0"/>
                          <a:cs typeface="Segoe UI Light" panose="020B0502040204020203" pitchFamily="34" charset="0"/>
                        </a:rPr>
                        <a:t>Baseline scenario</a:t>
                      </a:r>
                      <a:endParaRPr lang="nb-NO" sz="1600"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947727108"/>
                  </a:ext>
                </a:extLst>
              </a:tr>
              <a:tr h="441476">
                <a:tc>
                  <a:txBody>
                    <a:bodyPr/>
                    <a:lstStyle/>
                    <a:p>
                      <a:r>
                        <a:rPr lang="nb-NO" sz="1600" b="1" dirty="0">
                          <a:latin typeface="Segoe UI Light" panose="020B0502040204020203" pitchFamily="34" charset="0"/>
                          <a:cs typeface="Segoe UI Light" panose="020B0502040204020203" pitchFamily="34" charset="0"/>
                        </a:rPr>
                        <a:t>BASE scenario</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dirty="0">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dirty="0">
                          <a:latin typeface="Segoe UI Light" panose="020B0502040204020203" pitchFamily="34" charset="0"/>
                          <a:cs typeface="Segoe UI Light" panose="020B0502040204020203" pitchFamily="34" charset="0"/>
                        </a:rPr>
                        <a:t>−</a:t>
                      </a:r>
                    </a:p>
                  </a:txBody>
                  <a:tcPr anchor="ctr"/>
                </a:tc>
                <a:tc>
                  <a:txBody>
                    <a:bodyPr/>
                    <a:lstStyle/>
                    <a:p>
                      <a:r>
                        <a:rPr lang="nb-NO" sz="1600" b="1" dirty="0">
                          <a:latin typeface="Segoe UI Light" panose="020B0502040204020203" pitchFamily="34" charset="0"/>
                          <a:cs typeface="Segoe UI Light" panose="020B0502040204020203" pitchFamily="34" charset="0"/>
                        </a:rPr>
                        <a:t>−</a:t>
                      </a:r>
                    </a:p>
                  </a:txBody>
                  <a:tcPr anchor="ctr"/>
                </a:tc>
                <a:tc>
                  <a:txBody>
                    <a:bodyPr/>
                    <a:lstStyle/>
                    <a:p>
                      <a:r>
                        <a:rPr lang="nb-NO" sz="1600" b="1" dirty="0">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2298280739"/>
                  </a:ext>
                </a:extLst>
              </a:tr>
            </a:tbl>
          </a:graphicData>
        </a:graphic>
      </p:graphicFrame>
      <p:sp>
        <p:nvSpPr>
          <p:cNvPr id="16" name="TextBox 15">
            <a:extLst>
              <a:ext uri="{FF2B5EF4-FFF2-40B4-BE49-F238E27FC236}">
                <a16:creationId xmlns:a16="http://schemas.microsoft.com/office/drawing/2014/main" id="{05D9B66F-BCB9-4E25-869E-1BEEA6D96B65}"/>
              </a:ext>
            </a:extLst>
          </p:cNvPr>
          <p:cNvSpPr txBox="1"/>
          <p:nvPr/>
        </p:nvSpPr>
        <p:spPr>
          <a:xfrm>
            <a:off x="1256776" y="3531813"/>
            <a:ext cx="5441480" cy="1862048"/>
          </a:xfrm>
          <a:prstGeom prst="rect">
            <a:avLst/>
          </a:prstGeom>
          <a:noFill/>
        </p:spPr>
        <p:txBody>
          <a:bodyPr wrap="square" rtlCol="0">
            <a:spAutoFit/>
          </a:bodyPr>
          <a:lstStyle/>
          <a:p>
            <a:pPr algn="ctr"/>
            <a:r>
              <a:rPr lang="en-US" altLang="nb-NO" sz="11500" dirty="0">
                <a:latin typeface="Segoe UI Black" panose="020B0A02040204020203" pitchFamily="34" charset="0"/>
                <a:ea typeface="Segoe UI Black" panose="020B0A02040204020203" pitchFamily="34" charset="0"/>
              </a:rPr>
              <a:t>=SSP2</a:t>
            </a:r>
            <a:endParaRPr lang="nb-NO" sz="11500" dirty="0">
              <a:latin typeface="Segoe UI Black" panose="020B0A02040204020203" pitchFamily="34" charset="0"/>
              <a:ea typeface="Segoe UI Black" panose="020B0A02040204020203" pitchFamily="34" charset="0"/>
            </a:endParaRPr>
          </a:p>
        </p:txBody>
      </p:sp>
      <p:pic>
        <p:nvPicPr>
          <p:cNvPr id="4" name="Picture 3" descr="Timeline&#10;&#10;Description automatically generated">
            <a:extLst>
              <a:ext uri="{FF2B5EF4-FFF2-40B4-BE49-F238E27FC236}">
                <a16:creationId xmlns:a16="http://schemas.microsoft.com/office/drawing/2014/main" id="{7FB18CC1-9BB3-4C78-AF33-C471DA060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769" y="3326188"/>
            <a:ext cx="3724102" cy="2816352"/>
          </a:xfrm>
          <a:prstGeom prst="rect">
            <a:avLst/>
          </a:prstGeom>
        </p:spPr>
      </p:pic>
      <p:sp>
        <p:nvSpPr>
          <p:cNvPr id="6" name="Rectangle: Rounded Corners 5">
            <a:extLst>
              <a:ext uri="{FF2B5EF4-FFF2-40B4-BE49-F238E27FC236}">
                <a16:creationId xmlns:a16="http://schemas.microsoft.com/office/drawing/2014/main" id="{4640C479-BD16-48D3-9F43-26D20E4F26A1}"/>
              </a:ext>
            </a:extLst>
          </p:cNvPr>
          <p:cNvSpPr/>
          <p:nvPr/>
        </p:nvSpPr>
        <p:spPr>
          <a:xfrm>
            <a:off x="8997696" y="4197095"/>
            <a:ext cx="1106424" cy="60350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665574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030DAE-17D6-493F-852F-C809FCC98DD8}"/>
              </a:ext>
            </a:extLst>
          </p:cNvPr>
          <p:cNvGraphicFramePr>
            <a:graphicFrameLocks noGrp="1"/>
          </p:cNvGraphicFramePr>
          <p:nvPr>
            <p:extLst>
              <p:ext uri="{D42A27DB-BD31-4B8C-83A1-F6EECF244321}">
                <p14:modId xmlns:p14="http://schemas.microsoft.com/office/powerpoint/2010/main" val="2512970927"/>
              </p:ext>
            </p:extLst>
          </p:nvPr>
        </p:nvGraphicFramePr>
        <p:xfrm>
          <a:off x="0" y="-2"/>
          <a:ext cx="12191998" cy="5092094"/>
        </p:xfrm>
        <a:graphic>
          <a:graphicData uri="http://schemas.openxmlformats.org/drawingml/2006/table">
            <a:tbl>
              <a:tblPr firstRow="1" bandRow="1">
                <a:tableStyleId>{073A0DAA-6AF3-43AB-8588-CEC1D06C72B9}</a:tableStyleId>
              </a:tblPr>
              <a:tblGrid>
                <a:gridCol w="1741714">
                  <a:extLst>
                    <a:ext uri="{9D8B030D-6E8A-4147-A177-3AD203B41FA5}">
                      <a16:colId xmlns:a16="http://schemas.microsoft.com/office/drawing/2014/main" val="295080921"/>
                    </a:ext>
                  </a:extLst>
                </a:gridCol>
                <a:gridCol w="1741714">
                  <a:extLst>
                    <a:ext uri="{9D8B030D-6E8A-4147-A177-3AD203B41FA5}">
                      <a16:colId xmlns:a16="http://schemas.microsoft.com/office/drawing/2014/main" val="2401647133"/>
                    </a:ext>
                  </a:extLst>
                </a:gridCol>
                <a:gridCol w="1741714">
                  <a:extLst>
                    <a:ext uri="{9D8B030D-6E8A-4147-A177-3AD203B41FA5}">
                      <a16:colId xmlns:a16="http://schemas.microsoft.com/office/drawing/2014/main" val="1716241692"/>
                    </a:ext>
                  </a:extLst>
                </a:gridCol>
                <a:gridCol w="1741714">
                  <a:extLst>
                    <a:ext uri="{9D8B030D-6E8A-4147-A177-3AD203B41FA5}">
                      <a16:colId xmlns:a16="http://schemas.microsoft.com/office/drawing/2014/main" val="1878677806"/>
                    </a:ext>
                  </a:extLst>
                </a:gridCol>
                <a:gridCol w="1741714">
                  <a:extLst>
                    <a:ext uri="{9D8B030D-6E8A-4147-A177-3AD203B41FA5}">
                      <a16:colId xmlns:a16="http://schemas.microsoft.com/office/drawing/2014/main" val="3939227592"/>
                    </a:ext>
                  </a:extLst>
                </a:gridCol>
                <a:gridCol w="1741714">
                  <a:extLst>
                    <a:ext uri="{9D8B030D-6E8A-4147-A177-3AD203B41FA5}">
                      <a16:colId xmlns:a16="http://schemas.microsoft.com/office/drawing/2014/main" val="1731245224"/>
                    </a:ext>
                  </a:extLst>
                </a:gridCol>
                <a:gridCol w="1741714">
                  <a:extLst>
                    <a:ext uri="{9D8B030D-6E8A-4147-A177-3AD203B41FA5}">
                      <a16:colId xmlns:a16="http://schemas.microsoft.com/office/drawing/2014/main" val="2321426528"/>
                    </a:ext>
                  </a:extLst>
                </a:gridCol>
              </a:tblGrid>
              <a:tr h="441476">
                <a:tc rowSpan="3">
                  <a:txBody>
                    <a:bodyPr/>
                    <a:lstStyle/>
                    <a:p>
                      <a:pPr algn="ctr"/>
                      <a:r>
                        <a:rPr lang="nb-NO" sz="2400" dirty="0">
                          <a:latin typeface="Segoe UI Black" panose="020B0A02040204020203" pitchFamily="34" charset="0"/>
                          <a:ea typeface="Segoe UI Black" panose="020B0A02040204020203" pitchFamily="34" charset="0"/>
                          <a:cs typeface="Segoe UI Light" panose="020B0502040204020203" pitchFamily="34" charset="0"/>
                        </a:rPr>
                        <a:t>Scenarios</a:t>
                      </a:r>
                    </a:p>
                  </a:txBody>
                  <a:tcPr anchor="ctr"/>
                </a:tc>
                <a:tc gridSpan="6">
                  <a:txBody>
                    <a:bodyPr/>
                    <a:lstStyle/>
                    <a:p>
                      <a:pPr algn="ctr"/>
                      <a:r>
                        <a:rPr lang="en-US" sz="2000" dirty="0">
                          <a:latin typeface="Segoe UI Black" panose="020B0A02040204020203" pitchFamily="34" charset="0"/>
                          <a:ea typeface="Segoe UI Black" panose="020B0A02040204020203" pitchFamily="34" charset="0"/>
                          <a:cs typeface="Segoe UI Light" panose="020B0502040204020203" pitchFamily="34" charset="0"/>
                        </a:rPr>
                        <a:t>Additional efforts to reverse trends in biodiversity</a:t>
                      </a: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510029299"/>
                  </a:ext>
                </a:extLst>
              </a:tr>
              <a:tr h="441476">
                <a:tc vMerge="1">
                  <a:txBody>
                    <a:bodyPr/>
                    <a:lstStyle/>
                    <a:p>
                      <a:endParaRPr lang="nb-NO"/>
                    </a:p>
                  </a:txBody>
                  <a:tcPr/>
                </a:tc>
                <a:tc gridSpan="2">
                  <a:txBody>
                    <a:bodyPr/>
                    <a:lstStyle/>
                    <a:p>
                      <a:pPr algn="ctr"/>
                      <a:r>
                        <a:rPr lang="nb-NO" sz="1600" b="1" dirty="0">
                          <a:latin typeface="Segoe UI Black" panose="020B0A02040204020203" pitchFamily="34" charset="0"/>
                          <a:ea typeface="Segoe UI Black" panose="020B0A02040204020203" pitchFamily="34" charset="0"/>
                          <a:cs typeface="Segoe UI Light" panose="020B0502040204020203" pitchFamily="34" charset="0"/>
                        </a:rPr>
                        <a:t>Supply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Demand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Increased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a:t>
                      </a: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conservation</a:t>
                      </a:r>
                      <a:endParaRPr lang="nb-NO" sz="1600" b="1"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extLst>
                  <a:ext uri="{0D108BD9-81ED-4DB2-BD59-A6C34878D82A}">
                    <a16:rowId xmlns:a16="http://schemas.microsoft.com/office/drawing/2014/main" val="2786422550"/>
                  </a:ext>
                </a:extLst>
              </a:tr>
              <a:tr h="1560286">
                <a:tc vMerge="1">
                  <a:txBody>
                    <a:bodyPr/>
                    <a:lstStyle/>
                    <a:p>
                      <a:endParaRPr lang="nb-NO"/>
                    </a:p>
                  </a:txBody>
                  <a:tcPr/>
                </a:tc>
                <a:tc>
                  <a:txBody>
                    <a:bodyPr/>
                    <a:lstStyle/>
                    <a:p>
                      <a:pPr algn="ctr"/>
                      <a:r>
                        <a:rPr lang="nb-NO" sz="1600" dirty="0" err="1">
                          <a:latin typeface="Segoe UI Light" panose="020B0502040204020203" pitchFamily="34" charset="0"/>
                          <a:cs typeface="Segoe UI Light" panose="020B0502040204020203" pitchFamily="34" charset="0"/>
                        </a:rPr>
                        <a:t>Sustainably</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increased</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crop</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yields</a:t>
                      </a:r>
                      <a:endParaRPr lang="nb-NO" sz="1600" dirty="0">
                        <a:latin typeface="Segoe UI Light" panose="020B0502040204020203" pitchFamily="34" charset="0"/>
                        <a:cs typeface="Segoe UI Light" panose="020B0502040204020203" pitchFamily="34" charset="0"/>
                      </a:endParaRPr>
                    </a:p>
                  </a:txBody>
                  <a:tcPr anchor="ctr"/>
                </a:tc>
                <a:tc>
                  <a:txBody>
                    <a:bodyPr/>
                    <a:lstStyle/>
                    <a:p>
                      <a:pPr algn="ctr"/>
                      <a:r>
                        <a:rPr lang="en-US" sz="1600">
                          <a:latin typeface="Segoe UI Light" panose="020B0502040204020203" pitchFamily="34" charset="0"/>
                          <a:cs typeface="Segoe UI Light" panose="020B0502040204020203" pitchFamily="34" charset="0"/>
                        </a:rPr>
                        <a:t>Increased trade of agricultural goods</a:t>
                      </a:r>
                    </a:p>
                  </a:txBody>
                  <a:tcPr anchor="ctr"/>
                </a:tc>
                <a:tc>
                  <a:txBody>
                    <a:bodyPr/>
                    <a:lstStyle/>
                    <a:p>
                      <a:pPr algn="ctr"/>
                      <a:r>
                        <a:rPr lang="en-US" sz="1600">
                          <a:latin typeface="Segoe UI Light" panose="020B0502040204020203" pitchFamily="34" charset="0"/>
                          <a:cs typeface="Segoe UI Light" panose="020B0502040204020203" pitchFamily="34" charset="0"/>
                        </a:rPr>
                        <a:t>Reduced waste of agricultural goods from field to fork</a:t>
                      </a:r>
                    </a:p>
                  </a:txBody>
                  <a:tcPr anchor="ctr"/>
                </a:tc>
                <a:tc>
                  <a:txBody>
                    <a:bodyPr/>
                    <a:lstStyle/>
                    <a:p>
                      <a:pPr algn="ctr"/>
                      <a:r>
                        <a:rPr lang="en-US" sz="1600" dirty="0">
                          <a:latin typeface="Segoe UI Light" panose="020B0502040204020203" pitchFamily="34" charset="0"/>
                          <a:cs typeface="Segoe UI Light" panose="020B0502040204020203" pitchFamily="34" charset="0"/>
                        </a:rPr>
                        <a:t>Diet shift to a lower share of animal calories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extent and management of protected areas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restoration and landscape-level conservation planning</a:t>
                      </a:r>
                    </a:p>
                  </a:txBody>
                  <a:tcPr anchor="ctr"/>
                </a:tc>
                <a:extLst>
                  <a:ext uri="{0D108BD9-81ED-4DB2-BD59-A6C34878D82A}">
                    <a16:rowId xmlns:a16="http://schemas.microsoft.com/office/drawing/2014/main" val="1819742883"/>
                  </a:ext>
                </a:extLst>
              </a:tr>
              <a:tr h="441476">
                <a:tc gridSpan="7">
                  <a:txBody>
                    <a:bodyPr/>
                    <a:lstStyle/>
                    <a:p>
                      <a:r>
                        <a:rPr lang="nb-NO" sz="1600" b="1" dirty="0">
                          <a:solidFill>
                            <a:schemeClr val="bg1">
                              <a:lumMod val="65000"/>
                            </a:schemeClr>
                          </a:solidFill>
                          <a:latin typeface="Segoe UI Black" panose="020B0A02040204020203" pitchFamily="34" charset="0"/>
                          <a:ea typeface="Segoe UI Black" panose="020B0A02040204020203" pitchFamily="34" charset="0"/>
                          <a:cs typeface="Segoe UI Light" panose="020B0502040204020203" pitchFamily="34" charset="0"/>
                        </a:rPr>
                        <a:t>Baseline scenario</a:t>
                      </a:r>
                      <a:endParaRPr lang="nb-NO" sz="1600" dirty="0">
                        <a:solidFill>
                          <a:schemeClr val="bg1">
                            <a:lumMod val="65000"/>
                          </a:schemeClr>
                        </a:solidFill>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947727108"/>
                  </a:ext>
                </a:extLst>
              </a:tr>
              <a:tr h="441476">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BASE scenario</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2298280739"/>
                  </a:ext>
                </a:extLst>
              </a:tr>
              <a:tr h="441476">
                <a:tc gridSpan="7">
                  <a:txBody>
                    <a:bodyPr/>
                    <a:lstStyle/>
                    <a:p>
                      <a:r>
                        <a:rPr lang="nb-NO" sz="1600" b="1" dirty="0">
                          <a:latin typeface="Segoe UI Black" panose="020B0A02040204020203" pitchFamily="34" charset="0"/>
                          <a:ea typeface="Segoe UI Black" panose="020B0A02040204020203" pitchFamily="34" charset="0"/>
                          <a:cs typeface="Segoe UI Light" panose="020B0502040204020203" pitchFamily="34" charset="0"/>
                        </a:rPr>
                        <a:t>Single-action scenarios</a:t>
                      </a:r>
                      <a:endParaRPr lang="nb-NO" sz="1600"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255381408"/>
                  </a:ext>
                </a:extLst>
              </a:tr>
              <a:tr h="441476">
                <a:tc>
                  <a:txBody>
                    <a:bodyPr/>
                    <a:lstStyle/>
                    <a:p>
                      <a:r>
                        <a:rPr lang="nb-NO" sz="1600" b="1" dirty="0">
                          <a:latin typeface="Segoe UI Light" panose="020B0502040204020203" pitchFamily="34" charset="0"/>
                          <a:cs typeface="Segoe UI Light" panose="020B0502040204020203" pitchFamily="34" charset="0"/>
                        </a:rPr>
                        <a:t>SS scenario</a:t>
                      </a:r>
                    </a:p>
                  </a:txBody>
                  <a:tcPr anchor="ctr"/>
                </a:tc>
                <a:tc>
                  <a:txBody>
                    <a:bodyPr/>
                    <a:lstStyle/>
                    <a:p>
                      <a:r>
                        <a:rPr lang="nb-NO" sz="1600" b="1" dirty="0">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3685740692"/>
                  </a:ext>
                </a:extLst>
              </a:tr>
              <a:tr h="441476">
                <a:tc>
                  <a:txBody>
                    <a:bodyPr/>
                    <a:lstStyle/>
                    <a:p>
                      <a:r>
                        <a:rPr lang="nb-NO" sz="1600" b="1" dirty="0">
                          <a:latin typeface="Segoe UI Light" panose="020B0502040204020203" pitchFamily="34" charset="0"/>
                          <a:cs typeface="Segoe UI Light" panose="020B0502040204020203" pitchFamily="34" charset="0"/>
                        </a:rPr>
                        <a:t>DS scenario</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dirty="0">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1635980919"/>
                  </a:ext>
                </a:extLst>
              </a:tr>
              <a:tr h="441476">
                <a:tc>
                  <a:txBody>
                    <a:bodyPr/>
                    <a:lstStyle/>
                    <a:p>
                      <a:r>
                        <a:rPr lang="nb-NO" sz="1600" b="1" dirty="0">
                          <a:latin typeface="Segoe UI Light" panose="020B0502040204020203" pitchFamily="34" charset="0"/>
                          <a:cs typeface="Segoe UI Light" panose="020B0502040204020203" pitchFamily="34" charset="0"/>
                        </a:rPr>
                        <a:t>C scenario</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dirty="0">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dirty="0">
                          <a:latin typeface="Segoe UI Light" panose="020B0502040204020203" pitchFamily="34" charset="0"/>
                          <a:cs typeface="Segoe UI Light" panose="020B0502040204020203" pitchFamily="34" charset="0"/>
                        </a:rPr>
                        <a:t>−</a:t>
                      </a:r>
                    </a:p>
                  </a:txBody>
                  <a:tcPr anchor="ctr"/>
                </a:tc>
                <a:tc>
                  <a:txBody>
                    <a:bodyPr/>
                    <a:lstStyle/>
                    <a:p>
                      <a:r>
                        <a:rPr lang="nb-NO" sz="1600" b="1" dirty="0">
                          <a:latin typeface="Segoe UI Light" panose="020B0502040204020203" pitchFamily="34" charset="0"/>
                          <a:cs typeface="Segoe UI Light" panose="020B0502040204020203" pitchFamily="34" charset="0"/>
                        </a:rPr>
                        <a:t>x</a:t>
                      </a:r>
                    </a:p>
                  </a:txBody>
                  <a:tcPr anchor="ctr"/>
                </a:tc>
                <a:tc>
                  <a:txBody>
                    <a:bodyPr/>
                    <a:lstStyle/>
                    <a:p>
                      <a:r>
                        <a:rPr lang="nb-NO" sz="1600" b="1" dirty="0">
                          <a:latin typeface="Segoe UI Light" panose="020B0502040204020203" pitchFamily="34" charset="0"/>
                          <a:cs typeface="Segoe UI Light" panose="020B0502040204020203" pitchFamily="34" charset="0"/>
                        </a:rPr>
                        <a:t>x</a:t>
                      </a:r>
                    </a:p>
                  </a:txBody>
                  <a:tcPr anchor="ctr"/>
                </a:tc>
                <a:extLst>
                  <a:ext uri="{0D108BD9-81ED-4DB2-BD59-A6C34878D82A}">
                    <a16:rowId xmlns:a16="http://schemas.microsoft.com/office/drawing/2014/main" val="2527520382"/>
                  </a:ext>
                </a:extLst>
              </a:tr>
            </a:tbl>
          </a:graphicData>
        </a:graphic>
      </p:graphicFrame>
      <p:sp>
        <p:nvSpPr>
          <p:cNvPr id="4" name="TextBox 3">
            <a:extLst>
              <a:ext uri="{FF2B5EF4-FFF2-40B4-BE49-F238E27FC236}">
                <a16:creationId xmlns:a16="http://schemas.microsoft.com/office/drawing/2014/main" id="{B1907B0A-3E2A-44FA-BB9D-0757E4FB64D7}"/>
              </a:ext>
            </a:extLst>
          </p:cNvPr>
          <p:cNvSpPr txBox="1"/>
          <p:nvPr/>
        </p:nvSpPr>
        <p:spPr>
          <a:xfrm>
            <a:off x="1256776" y="5019090"/>
            <a:ext cx="5441480" cy="1862048"/>
          </a:xfrm>
          <a:prstGeom prst="rect">
            <a:avLst/>
          </a:prstGeom>
          <a:noFill/>
        </p:spPr>
        <p:txBody>
          <a:bodyPr wrap="square" rtlCol="0">
            <a:spAutoFit/>
          </a:bodyPr>
          <a:lstStyle/>
          <a:p>
            <a:pPr algn="ctr"/>
            <a:r>
              <a:rPr lang="en-US" altLang="nb-NO" sz="11500" dirty="0">
                <a:latin typeface="Segoe UI Black" panose="020B0A02040204020203" pitchFamily="34" charset="0"/>
                <a:ea typeface="Segoe UI Black" panose="020B0A02040204020203" pitchFamily="34" charset="0"/>
              </a:rPr>
              <a:t>≈SSP1</a:t>
            </a:r>
            <a:endParaRPr lang="nb-NO" sz="11500" dirty="0">
              <a:latin typeface="Segoe UI Black" panose="020B0A02040204020203" pitchFamily="34" charset="0"/>
              <a:ea typeface="Segoe UI Black" panose="020B0A02040204020203" pitchFamily="34" charset="0"/>
            </a:endParaRPr>
          </a:p>
        </p:txBody>
      </p:sp>
      <p:pic>
        <p:nvPicPr>
          <p:cNvPr id="5" name="Picture 4" descr="Timeline&#10;&#10;Description automatically generated">
            <a:extLst>
              <a:ext uri="{FF2B5EF4-FFF2-40B4-BE49-F238E27FC236}">
                <a16:creationId xmlns:a16="http://schemas.microsoft.com/office/drawing/2014/main" id="{23AE29A8-F56A-4755-865E-469DEC8EA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731" y="5226845"/>
            <a:ext cx="2187495" cy="1654293"/>
          </a:xfrm>
          <a:prstGeom prst="rect">
            <a:avLst/>
          </a:prstGeom>
        </p:spPr>
      </p:pic>
      <p:sp>
        <p:nvSpPr>
          <p:cNvPr id="6" name="Rectangle: Rounded Corners 5">
            <a:extLst>
              <a:ext uri="{FF2B5EF4-FFF2-40B4-BE49-F238E27FC236}">
                <a16:creationId xmlns:a16="http://schemas.microsoft.com/office/drawing/2014/main" id="{65682BD0-56E7-49BF-99BA-F2E15265CBD8}"/>
              </a:ext>
            </a:extLst>
          </p:cNvPr>
          <p:cNvSpPr/>
          <p:nvPr/>
        </p:nvSpPr>
        <p:spPr>
          <a:xfrm>
            <a:off x="8073775" y="6053991"/>
            <a:ext cx="594359" cy="469050"/>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TextBox 6">
            <a:extLst>
              <a:ext uri="{FF2B5EF4-FFF2-40B4-BE49-F238E27FC236}">
                <a16:creationId xmlns:a16="http://schemas.microsoft.com/office/drawing/2014/main" id="{AEA90C40-4A93-4FF2-9AA0-DF9F37A0013A}"/>
              </a:ext>
            </a:extLst>
          </p:cNvPr>
          <p:cNvSpPr txBox="1"/>
          <p:nvPr/>
        </p:nvSpPr>
        <p:spPr>
          <a:xfrm>
            <a:off x="9872953" y="5445823"/>
            <a:ext cx="2187495" cy="1077218"/>
          </a:xfrm>
          <a:prstGeom prst="rect">
            <a:avLst/>
          </a:prstGeom>
          <a:noFill/>
        </p:spPr>
        <p:txBody>
          <a:bodyPr wrap="square" rtlCol="0">
            <a:spAutoFit/>
          </a:bodyPr>
          <a:lstStyle/>
          <a:p>
            <a:pPr algn="ctr"/>
            <a:r>
              <a:rPr lang="en-US" altLang="nb-NO" sz="3200" dirty="0">
                <a:latin typeface="Segoe UI Black" panose="020B0A02040204020203" pitchFamily="34" charset="0"/>
                <a:ea typeface="Segoe UI Black" panose="020B0A02040204020203" pitchFamily="34" charset="0"/>
              </a:rPr>
              <a:t>+ </a:t>
            </a:r>
            <a:r>
              <a:rPr lang="en-US" altLang="nb-NO" sz="3200" dirty="0" err="1">
                <a:latin typeface="Segoe UI Black" panose="020B0A02040204020203" pitchFamily="34" charset="0"/>
                <a:ea typeface="Segoe UI Black" panose="020B0A02040204020203" pitchFamily="34" charset="0"/>
              </a:rPr>
              <a:t>conser-vation</a:t>
            </a:r>
            <a:endParaRPr lang="nb-NO" sz="32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72483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1040B2-38FD-4594-BFE7-1E23DF69C426}"/>
              </a:ext>
            </a:extLst>
          </p:cNvPr>
          <p:cNvSpPr/>
          <p:nvPr/>
        </p:nvSpPr>
        <p:spPr>
          <a:xfrm>
            <a:off x="0" y="-2"/>
            <a:ext cx="12192000"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aphicFrame>
        <p:nvGraphicFramePr>
          <p:cNvPr id="2" name="Table 2">
            <a:extLst>
              <a:ext uri="{FF2B5EF4-FFF2-40B4-BE49-F238E27FC236}">
                <a16:creationId xmlns:a16="http://schemas.microsoft.com/office/drawing/2014/main" id="{4D030DAE-17D6-493F-852F-C809FCC98DD8}"/>
              </a:ext>
            </a:extLst>
          </p:cNvPr>
          <p:cNvGraphicFramePr>
            <a:graphicFrameLocks noGrp="1"/>
          </p:cNvGraphicFramePr>
          <p:nvPr>
            <p:extLst>
              <p:ext uri="{D42A27DB-BD31-4B8C-83A1-F6EECF244321}">
                <p14:modId xmlns:p14="http://schemas.microsoft.com/office/powerpoint/2010/main" val="436292909"/>
              </p:ext>
            </p:extLst>
          </p:nvPr>
        </p:nvGraphicFramePr>
        <p:xfrm>
          <a:off x="0" y="-2"/>
          <a:ext cx="12191998" cy="6857998"/>
        </p:xfrm>
        <a:graphic>
          <a:graphicData uri="http://schemas.openxmlformats.org/drawingml/2006/table">
            <a:tbl>
              <a:tblPr firstRow="1" bandRow="1">
                <a:tableStyleId>{073A0DAA-6AF3-43AB-8588-CEC1D06C72B9}</a:tableStyleId>
              </a:tblPr>
              <a:tblGrid>
                <a:gridCol w="1741714">
                  <a:extLst>
                    <a:ext uri="{9D8B030D-6E8A-4147-A177-3AD203B41FA5}">
                      <a16:colId xmlns:a16="http://schemas.microsoft.com/office/drawing/2014/main" val="295080921"/>
                    </a:ext>
                  </a:extLst>
                </a:gridCol>
                <a:gridCol w="1741714">
                  <a:extLst>
                    <a:ext uri="{9D8B030D-6E8A-4147-A177-3AD203B41FA5}">
                      <a16:colId xmlns:a16="http://schemas.microsoft.com/office/drawing/2014/main" val="2401647133"/>
                    </a:ext>
                  </a:extLst>
                </a:gridCol>
                <a:gridCol w="1741714">
                  <a:extLst>
                    <a:ext uri="{9D8B030D-6E8A-4147-A177-3AD203B41FA5}">
                      <a16:colId xmlns:a16="http://schemas.microsoft.com/office/drawing/2014/main" val="1716241692"/>
                    </a:ext>
                  </a:extLst>
                </a:gridCol>
                <a:gridCol w="1741714">
                  <a:extLst>
                    <a:ext uri="{9D8B030D-6E8A-4147-A177-3AD203B41FA5}">
                      <a16:colId xmlns:a16="http://schemas.microsoft.com/office/drawing/2014/main" val="1878677806"/>
                    </a:ext>
                  </a:extLst>
                </a:gridCol>
                <a:gridCol w="1741714">
                  <a:extLst>
                    <a:ext uri="{9D8B030D-6E8A-4147-A177-3AD203B41FA5}">
                      <a16:colId xmlns:a16="http://schemas.microsoft.com/office/drawing/2014/main" val="3939227592"/>
                    </a:ext>
                  </a:extLst>
                </a:gridCol>
                <a:gridCol w="1741714">
                  <a:extLst>
                    <a:ext uri="{9D8B030D-6E8A-4147-A177-3AD203B41FA5}">
                      <a16:colId xmlns:a16="http://schemas.microsoft.com/office/drawing/2014/main" val="1731245224"/>
                    </a:ext>
                  </a:extLst>
                </a:gridCol>
                <a:gridCol w="1741714">
                  <a:extLst>
                    <a:ext uri="{9D8B030D-6E8A-4147-A177-3AD203B41FA5}">
                      <a16:colId xmlns:a16="http://schemas.microsoft.com/office/drawing/2014/main" val="2321426528"/>
                    </a:ext>
                  </a:extLst>
                </a:gridCol>
              </a:tblGrid>
              <a:tr h="441476">
                <a:tc rowSpan="3">
                  <a:txBody>
                    <a:bodyPr/>
                    <a:lstStyle/>
                    <a:p>
                      <a:pPr algn="ctr"/>
                      <a:r>
                        <a:rPr lang="nb-NO" sz="2400" dirty="0">
                          <a:latin typeface="Segoe UI Black" panose="020B0A02040204020203" pitchFamily="34" charset="0"/>
                          <a:ea typeface="Segoe UI Black" panose="020B0A02040204020203" pitchFamily="34" charset="0"/>
                          <a:cs typeface="Segoe UI Light" panose="020B0502040204020203" pitchFamily="34" charset="0"/>
                        </a:rPr>
                        <a:t>Scenarios</a:t>
                      </a:r>
                    </a:p>
                  </a:txBody>
                  <a:tcPr anchor="ctr"/>
                </a:tc>
                <a:tc gridSpan="6">
                  <a:txBody>
                    <a:bodyPr/>
                    <a:lstStyle/>
                    <a:p>
                      <a:pPr algn="ctr"/>
                      <a:r>
                        <a:rPr lang="en-US" sz="2000" dirty="0">
                          <a:latin typeface="Segoe UI Black" panose="020B0A02040204020203" pitchFamily="34" charset="0"/>
                          <a:ea typeface="Segoe UI Black" panose="020B0A02040204020203" pitchFamily="34" charset="0"/>
                          <a:cs typeface="Segoe UI Light" panose="020B0502040204020203" pitchFamily="34" charset="0"/>
                        </a:rPr>
                        <a:t>Additional efforts to reverse trends in biodiversity</a:t>
                      </a: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510029299"/>
                  </a:ext>
                </a:extLst>
              </a:tr>
              <a:tr h="441476">
                <a:tc vMerge="1">
                  <a:txBody>
                    <a:bodyPr/>
                    <a:lstStyle/>
                    <a:p>
                      <a:endParaRPr lang="nb-NO"/>
                    </a:p>
                  </a:txBody>
                  <a:tcPr/>
                </a:tc>
                <a:tc gridSpan="2">
                  <a:txBody>
                    <a:bodyPr/>
                    <a:lstStyle/>
                    <a:p>
                      <a:pPr algn="ctr"/>
                      <a:r>
                        <a:rPr lang="nb-NO" sz="1600" b="1" dirty="0">
                          <a:latin typeface="Segoe UI Black" panose="020B0A02040204020203" pitchFamily="34" charset="0"/>
                          <a:ea typeface="Segoe UI Black" panose="020B0A02040204020203" pitchFamily="34" charset="0"/>
                          <a:cs typeface="Segoe UI Light" panose="020B0502040204020203" pitchFamily="34" charset="0"/>
                        </a:rPr>
                        <a:t>Supply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Demand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Increased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a:t>
                      </a: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conservation</a:t>
                      </a:r>
                      <a:endParaRPr lang="nb-NO" sz="1600" b="1"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extLst>
                  <a:ext uri="{0D108BD9-81ED-4DB2-BD59-A6C34878D82A}">
                    <a16:rowId xmlns:a16="http://schemas.microsoft.com/office/drawing/2014/main" val="2786422550"/>
                  </a:ext>
                </a:extLst>
              </a:tr>
              <a:tr h="1560286">
                <a:tc vMerge="1">
                  <a:txBody>
                    <a:bodyPr/>
                    <a:lstStyle/>
                    <a:p>
                      <a:endParaRPr lang="nb-NO"/>
                    </a:p>
                  </a:txBody>
                  <a:tcPr/>
                </a:tc>
                <a:tc>
                  <a:txBody>
                    <a:bodyPr/>
                    <a:lstStyle/>
                    <a:p>
                      <a:pPr algn="ctr"/>
                      <a:r>
                        <a:rPr lang="nb-NO" sz="1600" dirty="0" err="1">
                          <a:latin typeface="Segoe UI Light" panose="020B0502040204020203" pitchFamily="34" charset="0"/>
                          <a:cs typeface="Segoe UI Light" panose="020B0502040204020203" pitchFamily="34" charset="0"/>
                        </a:rPr>
                        <a:t>Sustainably</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increased</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crop</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yields</a:t>
                      </a:r>
                      <a:endParaRPr lang="nb-NO" sz="1600" dirty="0">
                        <a:latin typeface="Segoe UI Light" panose="020B0502040204020203" pitchFamily="34" charset="0"/>
                        <a:cs typeface="Segoe UI Light" panose="020B0502040204020203" pitchFamily="34" charset="0"/>
                      </a:endParaRPr>
                    </a:p>
                  </a:txBody>
                  <a:tcPr anchor="ctr"/>
                </a:tc>
                <a:tc>
                  <a:txBody>
                    <a:bodyPr/>
                    <a:lstStyle/>
                    <a:p>
                      <a:pPr algn="ctr"/>
                      <a:r>
                        <a:rPr lang="en-US" sz="1600">
                          <a:latin typeface="Segoe UI Light" panose="020B0502040204020203" pitchFamily="34" charset="0"/>
                          <a:cs typeface="Segoe UI Light" panose="020B0502040204020203" pitchFamily="34" charset="0"/>
                        </a:rPr>
                        <a:t>Increased trade of agricultural goods</a:t>
                      </a:r>
                    </a:p>
                  </a:txBody>
                  <a:tcPr anchor="ctr"/>
                </a:tc>
                <a:tc>
                  <a:txBody>
                    <a:bodyPr/>
                    <a:lstStyle/>
                    <a:p>
                      <a:pPr algn="ctr"/>
                      <a:r>
                        <a:rPr lang="en-US" sz="1600">
                          <a:latin typeface="Segoe UI Light" panose="020B0502040204020203" pitchFamily="34" charset="0"/>
                          <a:cs typeface="Segoe UI Light" panose="020B0502040204020203" pitchFamily="34" charset="0"/>
                        </a:rPr>
                        <a:t>Reduced waste of agricultural goods from field to fork</a:t>
                      </a:r>
                    </a:p>
                  </a:txBody>
                  <a:tcPr anchor="ctr"/>
                </a:tc>
                <a:tc>
                  <a:txBody>
                    <a:bodyPr/>
                    <a:lstStyle/>
                    <a:p>
                      <a:pPr algn="ctr"/>
                      <a:r>
                        <a:rPr lang="en-US" sz="1600" dirty="0">
                          <a:latin typeface="Segoe UI Light" panose="020B0502040204020203" pitchFamily="34" charset="0"/>
                          <a:cs typeface="Segoe UI Light" panose="020B0502040204020203" pitchFamily="34" charset="0"/>
                        </a:rPr>
                        <a:t>Diet shift to a lower share of animal calories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extent and management of protected areas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restoration and landscape-level conservation planning</a:t>
                      </a:r>
                    </a:p>
                  </a:txBody>
                  <a:tcPr anchor="ctr"/>
                </a:tc>
                <a:extLst>
                  <a:ext uri="{0D108BD9-81ED-4DB2-BD59-A6C34878D82A}">
                    <a16:rowId xmlns:a16="http://schemas.microsoft.com/office/drawing/2014/main" val="1819742883"/>
                  </a:ext>
                </a:extLst>
              </a:tr>
              <a:tr h="441476">
                <a:tc gridSpan="7">
                  <a:txBody>
                    <a:bodyPr/>
                    <a:lstStyle/>
                    <a:p>
                      <a:r>
                        <a:rPr lang="nb-NO" sz="1600" b="1" dirty="0">
                          <a:solidFill>
                            <a:schemeClr val="bg1">
                              <a:lumMod val="65000"/>
                            </a:schemeClr>
                          </a:solidFill>
                          <a:latin typeface="Segoe UI Black" panose="020B0A02040204020203" pitchFamily="34" charset="0"/>
                          <a:ea typeface="Segoe UI Black" panose="020B0A02040204020203" pitchFamily="34" charset="0"/>
                          <a:cs typeface="Segoe UI Light" panose="020B0502040204020203" pitchFamily="34" charset="0"/>
                        </a:rPr>
                        <a:t>Baseline scenario</a:t>
                      </a:r>
                      <a:endParaRPr lang="nb-NO" sz="1600" dirty="0">
                        <a:solidFill>
                          <a:schemeClr val="bg1">
                            <a:lumMod val="65000"/>
                          </a:schemeClr>
                        </a:solidFill>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947727108"/>
                  </a:ext>
                </a:extLst>
              </a:tr>
              <a:tr h="441476">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BASE scenario</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2298280739"/>
                  </a:ext>
                </a:extLst>
              </a:tr>
              <a:tr h="441476">
                <a:tc gridSpan="7">
                  <a:txBody>
                    <a:bodyPr/>
                    <a:lstStyle/>
                    <a:p>
                      <a:r>
                        <a:rPr lang="nb-NO" sz="1600" b="1" dirty="0">
                          <a:solidFill>
                            <a:schemeClr val="bg1">
                              <a:lumMod val="65000"/>
                            </a:schemeClr>
                          </a:solidFill>
                          <a:latin typeface="Segoe UI Black" panose="020B0A02040204020203" pitchFamily="34" charset="0"/>
                          <a:ea typeface="Segoe UI Black" panose="020B0A02040204020203" pitchFamily="34" charset="0"/>
                          <a:cs typeface="Segoe UI Light" panose="020B0502040204020203" pitchFamily="34" charset="0"/>
                        </a:rPr>
                        <a:t>Single-action scenarios</a:t>
                      </a:r>
                      <a:endParaRPr lang="nb-NO" sz="1600" dirty="0">
                        <a:solidFill>
                          <a:schemeClr val="bg1">
                            <a:lumMod val="65000"/>
                          </a:schemeClr>
                        </a:solidFill>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255381408"/>
                  </a:ext>
                </a:extLst>
              </a:tr>
              <a:tr h="441476">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SS scenario</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x</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x</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3685740692"/>
                  </a:ext>
                </a:extLst>
              </a:tr>
              <a:tr h="441476">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DS scenario</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x</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x</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1635980919"/>
                  </a:ext>
                </a:extLst>
              </a:tr>
              <a:tr h="441476">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C scenario</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a:solidFill>
                            <a:schemeClr val="bg1">
                              <a:lumMod val="65000"/>
                            </a:schemeClr>
                          </a:solidFill>
                          <a:latin typeface="Segoe UI Light" panose="020B0502040204020203" pitchFamily="34" charset="0"/>
                          <a:cs typeface="Segoe UI Light" panose="020B0502040204020203" pitchFamily="34" charset="0"/>
                        </a:rPr>
                        <a:t>−</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x</a:t>
                      </a:r>
                    </a:p>
                  </a:txBody>
                  <a:tcPr anchor="ctr"/>
                </a:tc>
                <a:tc>
                  <a:txBody>
                    <a:bodyPr/>
                    <a:lstStyle/>
                    <a:p>
                      <a:r>
                        <a:rPr lang="nb-NO" sz="1600" dirty="0">
                          <a:solidFill>
                            <a:schemeClr val="bg1">
                              <a:lumMod val="65000"/>
                            </a:schemeClr>
                          </a:solidFill>
                          <a:latin typeface="Segoe UI Light" panose="020B0502040204020203" pitchFamily="34" charset="0"/>
                          <a:cs typeface="Segoe UI Light" panose="020B0502040204020203" pitchFamily="34" charset="0"/>
                        </a:rPr>
                        <a:t>x</a:t>
                      </a:r>
                    </a:p>
                  </a:txBody>
                  <a:tcPr anchor="ctr"/>
                </a:tc>
                <a:extLst>
                  <a:ext uri="{0D108BD9-81ED-4DB2-BD59-A6C34878D82A}">
                    <a16:rowId xmlns:a16="http://schemas.microsoft.com/office/drawing/2014/main" val="2527520382"/>
                  </a:ext>
                </a:extLst>
              </a:tr>
              <a:tr h="441476">
                <a:tc gridSpan="7">
                  <a:txBody>
                    <a:bodyPr/>
                    <a:lstStyle/>
                    <a:p>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Combined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-action scenarios</a:t>
                      </a:r>
                      <a:endParaRPr lang="nb-NO" sz="1600"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764160433"/>
                  </a:ext>
                </a:extLst>
              </a:tr>
              <a:tr h="441476">
                <a:tc>
                  <a:txBody>
                    <a:bodyPr/>
                    <a:lstStyle/>
                    <a:p>
                      <a:r>
                        <a:rPr lang="nb-NO" sz="1600" b="1" dirty="0">
                          <a:latin typeface="Segoe UI Light" panose="020B0502040204020203" pitchFamily="34" charset="0"/>
                          <a:cs typeface="Segoe UI Light" panose="020B0502040204020203" pitchFamily="34" charset="0"/>
                        </a:rPr>
                        <a:t>C + SS scenario</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dirty="0">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extLst>
                  <a:ext uri="{0D108BD9-81ED-4DB2-BD59-A6C34878D82A}">
                    <a16:rowId xmlns:a16="http://schemas.microsoft.com/office/drawing/2014/main" val="4103525752"/>
                  </a:ext>
                </a:extLst>
              </a:tr>
              <a:tr h="441476">
                <a:tc>
                  <a:txBody>
                    <a:bodyPr/>
                    <a:lstStyle/>
                    <a:p>
                      <a:r>
                        <a:rPr lang="nb-NO" sz="1600" b="1">
                          <a:latin typeface="Segoe UI Light" panose="020B0502040204020203" pitchFamily="34" charset="0"/>
                          <a:cs typeface="Segoe UI Light" panose="020B0502040204020203" pitchFamily="34" charset="0"/>
                        </a:rPr>
                        <a:t>C + DS scenario</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a:latin typeface="Segoe UI Light" panose="020B0502040204020203" pitchFamily="34" charset="0"/>
                          <a:cs typeface="Segoe UI Light" panose="020B0502040204020203" pitchFamily="34" charset="0"/>
                        </a:rPr>
                        <a:t>−</a:t>
                      </a:r>
                    </a:p>
                  </a:txBody>
                  <a:tcPr anchor="ctr"/>
                </a:tc>
                <a:tc>
                  <a:txBody>
                    <a:bodyPr/>
                    <a:lstStyle/>
                    <a:p>
                      <a:r>
                        <a:rPr lang="nb-NO" sz="1600" b="1" dirty="0">
                          <a:latin typeface="Segoe UI Light" panose="020B0502040204020203" pitchFamily="34" charset="0"/>
                          <a:cs typeface="Segoe UI Light" panose="020B0502040204020203" pitchFamily="34" charset="0"/>
                        </a:rPr>
                        <a:t>x</a:t>
                      </a:r>
                    </a:p>
                  </a:txBody>
                  <a:tcPr anchor="ctr"/>
                </a:tc>
                <a:tc>
                  <a:txBody>
                    <a:bodyPr/>
                    <a:lstStyle/>
                    <a:p>
                      <a:r>
                        <a:rPr lang="nb-NO" sz="1600" b="1" dirty="0">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extLst>
                  <a:ext uri="{0D108BD9-81ED-4DB2-BD59-A6C34878D82A}">
                    <a16:rowId xmlns:a16="http://schemas.microsoft.com/office/drawing/2014/main" val="3348153170"/>
                  </a:ext>
                </a:extLst>
              </a:tr>
              <a:tr h="441476">
                <a:tc>
                  <a:txBody>
                    <a:bodyPr/>
                    <a:lstStyle/>
                    <a:p>
                      <a:r>
                        <a:rPr lang="nb-NO" sz="1600" b="1">
                          <a:latin typeface="Segoe UI Light" panose="020B0502040204020203" pitchFamily="34" charset="0"/>
                          <a:cs typeface="Segoe UI Light" panose="020B0502040204020203" pitchFamily="34" charset="0"/>
                        </a:rPr>
                        <a:t>IAP scenario</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a:latin typeface="Segoe UI Light" panose="020B0502040204020203" pitchFamily="34" charset="0"/>
                          <a:cs typeface="Segoe UI Light" panose="020B0502040204020203" pitchFamily="34" charset="0"/>
                        </a:rPr>
                        <a:t>x</a:t>
                      </a:r>
                    </a:p>
                  </a:txBody>
                  <a:tcPr anchor="ctr"/>
                </a:tc>
                <a:tc>
                  <a:txBody>
                    <a:bodyPr/>
                    <a:lstStyle/>
                    <a:p>
                      <a:r>
                        <a:rPr lang="nb-NO" sz="1600" b="1" dirty="0">
                          <a:latin typeface="Segoe UI Light" panose="020B0502040204020203" pitchFamily="34" charset="0"/>
                          <a:cs typeface="Segoe UI Light" panose="020B0502040204020203" pitchFamily="34" charset="0"/>
                        </a:rPr>
                        <a:t>x</a:t>
                      </a:r>
                    </a:p>
                  </a:txBody>
                  <a:tcPr anchor="ctr"/>
                </a:tc>
                <a:tc>
                  <a:txBody>
                    <a:bodyPr/>
                    <a:lstStyle/>
                    <a:p>
                      <a:r>
                        <a:rPr lang="nb-NO" sz="1600" b="1" dirty="0">
                          <a:latin typeface="Segoe UI Light" panose="020B0502040204020203" pitchFamily="34" charset="0"/>
                          <a:cs typeface="Segoe UI Light" panose="020B0502040204020203" pitchFamily="34" charset="0"/>
                        </a:rPr>
                        <a:t>x</a:t>
                      </a:r>
                    </a:p>
                  </a:txBody>
                  <a:tcPr anchor="ctr"/>
                </a:tc>
                <a:tc>
                  <a:txBody>
                    <a:bodyPr/>
                    <a:lstStyle/>
                    <a:p>
                      <a:r>
                        <a:rPr lang="nb-NO" sz="1600" b="1" dirty="0">
                          <a:latin typeface="Segoe UI Light" panose="020B0502040204020203" pitchFamily="34" charset="0"/>
                          <a:cs typeface="Segoe UI Light" panose="020B0502040204020203" pitchFamily="34" charset="0"/>
                        </a:rPr>
                        <a:t>x</a:t>
                      </a:r>
                    </a:p>
                  </a:txBody>
                  <a:tcPr anchor="ctr"/>
                </a:tc>
                <a:extLst>
                  <a:ext uri="{0D108BD9-81ED-4DB2-BD59-A6C34878D82A}">
                    <a16:rowId xmlns:a16="http://schemas.microsoft.com/office/drawing/2014/main" val="3922302513"/>
                  </a:ext>
                </a:extLst>
              </a:tr>
            </a:tbl>
          </a:graphicData>
        </a:graphic>
      </p:graphicFrame>
    </p:spTree>
    <p:extLst>
      <p:ext uri="{BB962C8B-B14F-4D97-AF65-F5344CB8AC3E}">
        <p14:creationId xmlns:p14="http://schemas.microsoft.com/office/powerpoint/2010/main" val="143907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AED765E-F107-42DF-8006-04B26BA69420}"/>
              </a:ext>
            </a:extLst>
          </p:cNvPr>
          <p:cNvSpPr/>
          <p:nvPr/>
        </p:nvSpPr>
        <p:spPr>
          <a:xfrm>
            <a:off x="6096000" y="0"/>
            <a:ext cx="6102526" cy="342900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ctangle 15">
            <a:extLst>
              <a:ext uri="{FF2B5EF4-FFF2-40B4-BE49-F238E27FC236}">
                <a16:creationId xmlns:a16="http://schemas.microsoft.com/office/drawing/2014/main" id="{A57EF1AE-B05B-4196-8DA2-8E02EAE24C0A}"/>
              </a:ext>
            </a:extLst>
          </p:cNvPr>
          <p:cNvSpPr/>
          <p:nvPr/>
        </p:nvSpPr>
        <p:spPr>
          <a:xfrm>
            <a:off x="6102526" y="3429000"/>
            <a:ext cx="6089474" cy="3429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a:extLst>
              <a:ext uri="{FF2B5EF4-FFF2-40B4-BE49-F238E27FC236}">
                <a16:creationId xmlns:a16="http://schemas.microsoft.com/office/drawing/2014/main" id="{41762C2C-54F5-44B6-9956-307ADF0BBC11}"/>
              </a:ext>
            </a:extLst>
          </p:cNvPr>
          <p:cNvSpPr/>
          <p:nvPr/>
        </p:nvSpPr>
        <p:spPr>
          <a:xfrm>
            <a:off x="-7346" y="3428999"/>
            <a:ext cx="6109871" cy="342900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537E42BB-B018-4D13-AB75-594AB59693D8}"/>
              </a:ext>
            </a:extLst>
          </p:cNvPr>
          <p:cNvSpPr txBox="1">
            <a:spLocks/>
          </p:cNvSpPr>
          <p:nvPr/>
        </p:nvSpPr>
        <p:spPr>
          <a:xfrm>
            <a:off x="1970181" y="1107091"/>
            <a:ext cx="2570814" cy="1214817"/>
          </a:xfrm>
          <a:prstGeom prst="roundRect">
            <a:avLst/>
          </a:prstGeom>
          <a:noFill/>
          <a:ln>
            <a:noFill/>
          </a:ln>
        </p:spPr>
        <p:txBody>
          <a:bodyPr wrap="square" anchor="ctr">
            <a:noAutofit/>
          </a:bodyPr>
          <a:lstStyle/>
          <a:p>
            <a:pPr algn="ctr"/>
            <a:r>
              <a:rPr lang="de-DE" sz="3200" dirty="0">
                <a:latin typeface="Segoe UI Black" panose="020B0A02040204020203" pitchFamily="34" charset="0"/>
                <a:ea typeface="Segoe UI Black" panose="020B0A02040204020203" pitchFamily="34" charset="0"/>
                <a:cs typeface="Segoe UI Light" panose="020B0502040204020203" pitchFamily="34" charset="0"/>
              </a:rPr>
              <a:t>IAMs</a:t>
            </a:r>
            <a:endParaRPr lang="nb-NO" sz="32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14DB8872-63A2-4E29-B1F3-4699FDBF973F}"/>
              </a:ext>
            </a:extLst>
          </p:cNvPr>
          <p:cNvSpPr txBox="1">
            <a:spLocks/>
          </p:cNvSpPr>
          <p:nvPr/>
        </p:nvSpPr>
        <p:spPr>
          <a:xfrm>
            <a:off x="7829519" y="525424"/>
            <a:ext cx="3936494" cy="2417140"/>
          </a:xfrm>
          <a:prstGeom prst="roundRect">
            <a:avLst/>
          </a:prstGeom>
          <a:noFill/>
          <a:ln>
            <a:noFill/>
          </a:ln>
        </p:spPr>
        <p:txBody>
          <a:bodyPr wrap="square" anchor="ctr">
            <a:noAutofit/>
          </a:bodyPr>
          <a:lstStyle/>
          <a:p>
            <a:pPr algn="ctr"/>
            <a:r>
              <a:rPr lang="de-DE" sz="3200" dirty="0" err="1">
                <a:latin typeface="Segoe UI Black" panose="020B0A02040204020203" pitchFamily="34" charset="0"/>
                <a:ea typeface="Segoe UI Black" panose="020B0A02040204020203" pitchFamily="34" charset="0"/>
                <a:cs typeface="Segoe UI Light" panose="020B0502040204020203" pitchFamily="34" charset="0"/>
              </a:rPr>
              <a:t>spat</a:t>
            </a:r>
            <a:r>
              <a:rPr lang="de-DE" sz="3200" dirty="0">
                <a:latin typeface="Segoe UI Black" panose="020B0A02040204020203" pitchFamily="34" charset="0"/>
                <a:ea typeface="Segoe UI Black" panose="020B0A02040204020203" pitchFamily="34" charset="0"/>
                <a:cs typeface="Segoe UI Light" panose="020B0502040204020203" pitchFamily="34" charset="0"/>
              </a:rPr>
              <a:t>./</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temp</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resolved</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projections</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for</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each</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scenario</a:t>
            </a:r>
            <a:endParaRPr lang="nb-NO" sz="32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1B025850-89F6-4DDD-9DC3-F7A3E12A0FD9}"/>
              </a:ext>
            </a:extLst>
          </p:cNvPr>
          <p:cNvSpPr txBox="1">
            <a:spLocks/>
          </p:cNvSpPr>
          <p:nvPr/>
        </p:nvSpPr>
        <p:spPr>
          <a:xfrm>
            <a:off x="1970181" y="4536090"/>
            <a:ext cx="2937833" cy="1214818"/>
          </a:xfrm>
          <a:prstGeom prst="roundRect">
            <a:avLst/>
          </a:prstGeom>
          <a:noFill/>
          <a:ln>
            <a:noFill/>
          </a:ln>
        </p:spPr>
        <p:txBody>
          <a:bodyPr wrap="square" anchor="ctr">
            <a:noAutofit/>
          </a:bodyPr>
          <a:lstStyle/>
          <a:p>
            <a:pPr algn="ctr"/>
            <a:r>
              <a:rPr lang="de-DE" sz="3200" dirty="0">
                <a:latin typeface="Segoe UI Black" panose="020B0A02040204020203" pitchFamily="34" charset="0"/>
                <a:ea typeface="Segoe UI Black" panose="020B0A02040204020203" pitchFamily="34" charset="0"/>
                <a:cs typeface="Segoe UI Light" panose="020B0502040204020203" pitchFamily="34" charset="0"/>
              </a:rPr>
              <a:t>biodiversity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indicators</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covering</a:t>
            </a:r>
            <a:r>
              <a:rPr lang="de-DE" sz="3200" dirty="0">
                <a:latin typeface="Segoe UI Black" panose="020B0A02040204020203" pitchFamily="34" charset="0"/>
                <a:ea typeface="Segoe UI Black" panose="020B0A02040204020203" pitchFamily="34" charset="0"/>
                <a:cs typeface="Segoe UI Light" panose="020B0502040204020203" pitchFamily="34" charset="0"/>
              </a:rPr>
              <a:t> 5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aspects</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with</a:t>
            </a:r>
            <a:r>
              <a:rPr lang="de-DE" sz="3200" dirty="0">
                <a:latin typeface="Segoe UI Black" panose="020B0A02040204020203" pitchFamily="34" charset="0"/>
                <a:ea typeface="Segoe UI Black" panose="020B0A02040204020203" pitchFamily="34" charset="0"/>
                <a:cs typeface="Segoe UI Light" panose="020B0502040204020203" pitchFamily="34" charset="0"/>
              </a:rPr>
              <a:t> 6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metrics</a:t>
            </a:r>
            <a:endParaRPr lang="nb-NO" sz="32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55A8ACD5-AE1F-46F1-BDBB-090CE10EBC72}"/>
              </a:ext>
            </a:extLst>
          </p:cNvPr>
          <p:cNvSpPr txBox="1">
            <a:spLocks/>
          </p:cNvSpPr>
          <p:nvPr/>
        </p:nvSpPr>
        <p:spPr>
          <a:xfrm>
            <a:off x="7829519" y="4536090"/>
            <a:ext cx="3936494" cy="1214818"/>
          </a:xfrm>
          <a:prstGeom prst="roundRect">
            <a:avLst/>
          </a:prstGeom>
          <a:noFill/>
          <a:ln>
            <a:noFill/>
          </a:ln>
        </p:spPr>
        <p:txBody>
          <a:bodyPr wrap="square" anchor="ctr">
            <a:noAutofit/>
          </a:bodyPr>
          <a:lstStyle/>
          <a:p>
            <a:pPr algn="ctr"/>
            <a:r>
              <a:rPr lang="de-DE" sz="3200" dirty="0">
                <a:latin typeface="Segoe UI Black" panose="020B0A02040204020203" pitchFamily="34" charset="0"/>
                <a:ea typeface="Segoe UI Black" panose="020B0A02040204020203" pitchFamily="34" charset="0"/>
                <a:cs typeface="Segoe UI Light" panose="020B0502040204020203" pitchFamily="34" charset="0"/>
              </a:rPr>
              <a:t>BDM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evaluations</a:t>
            </a:r>
            <a:endParaRPr lang="nb-NO" sz="32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8" name="TextBox 17">
            <a:extLst>
              <a:ext uri="{FF2B5EF4-FFF2-40B4-BE49-F238E27FC236}">
                <a16:creationId xmlns:a16="http://schemas.microsoft.com/office/drawing/2014/main" id="{60D08CAF-4A7C-49C7-B7AF-A918D829D53D}"/>
              </a:ext>
            </a:extLst>
          </p:cNvPr>
          <p:cNvSpPr txBox="1">
            <a:spLocks/>
          </p:cNvSpPr>
          <p:nvPr/>
        </p:nvSpPr>
        <p:spPr>
          <a:xfrm>
            <a:off x="405788" y="1126585"/>
            <a:ext cx="1564393" cy="1214817"/>
          </a:xfrm>
          <a:prstGeom prst="roundRect">
            <a:avLst/>
          </a:prstGeom>
          <a:noFill/>
          <a:ln>
            <a:noFill/>
          </a:ln>
        </p:spPr>
        <p:txBody>
          <a:bodyPr wrap="square" anchor="ctr">
            <a:noAutofit/>
          </a:bodyPr>
          <a:lstStyle/>
          <a:p>
            <a:pPr algn="ctr"/>
            <a:r>
              <a:rPr lang="de-DE" sz="9600" dirty="0">
                <a:latin typeface="Segoe UI Black" panose="020B0A02040204020203" pitchFamily="34" charset="0"/>
                <a:ea typeface="Segoe UI Black" panose="020B0A02040204020203" pitchFamily="34" charset="0"/>
                <a:cs typeface="Segoe UI Light" panose="020B0502040204020203" pitchFamily="34" charset="0"/>
              </a:rPr>
              <a:t>4</a:t>
            </a:r>
            <a:endParaRPr lang="nb-NO" sz="96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9" name="TextBox 18">
            <a:extLst>
              <a:ext uri="{FF2B5EF4-FFF2-40B4-BE49-F238E27FC236}">
                <a16:creationId xmlns:a16="http://schemas.microsoft.com/office/drawing/2014/main" id="{1022B4A7-2A18-489C-9CA4-E8C26386BCF2}"/>
              </a:ext>
            </a:extLst>
          </p:cNvPr>
          <p:cNvSpPr txBox="1">
            <a:spLocks/>
          </p:cNvSpPr>
          <p:nvPr/>
        </p:nvSpPr>
        <p:spPr>
          <a:xfrm>
            <a:off x="6265126" y="1126585"/>
            <a:ext cx="1564393" cy="1214817"/>
          </a:xfrm>
          <a:prstGeom prst="roundRect">
            <a:avLst/>
          </a:prstGeom>
          <a:noFill/>
          <a:ln>
            <a:noFill/>
          </a:ln>
        </p:spPr>
        <p:txBody>
          <a:bodyPr wrap="square" anchor="ctr">
            <a:noAutofit/>
          </a:bodyPr>
          <a:lstStyle/>
          <a:p>
            <a:pPr algn="ctr"/>
            <a:r>
              <a:rPr lang="de-DE" sz="9600" dirty="0">
                <a:latin typeface="Segoe UI Black" panose="020B0A02040204020203" pitchFamily="34" charset="0"/>
                <a:ea typeface="Segoe UI Black" panose="020B0A02040204020203" pitchFamily="34" charset="0"/>
                <a:cs typeface="Segoe UI Light" panose="020B0502040204020203" pitchFamily="34" charset="0"/>
              </a:rPr>
              <a:t>4</a:t>
            </a:r>
            <a:endParaRPr lang="nb-NO" sz="96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0" name="TextBox 19">
            <a:extLst>
              <a:ext uri="{FF2B5EF4-FFF2-40B4-BE49-F238E27FC236}">
                <a16:creationId xmlns:a16="http://schemas.microsoft.com/office/drawing/2014/main" id="{248E187F-F9A6-4AC9-9202-13C07F509110}"/>
              </a:ext>
            </a:extLst>
          </p:cNvPr>
          <p:cNvSpPr txBox="1">
            <a:spLocks/>
          </p:cNvSpPr>
          <p:nvPr/>
        </p:nvSpPr>
        <p:spPr>
          <a:xfrm>
            <a:off x="6265126" y="4555585"/>
            <a:ext cx="1564393" cy="1214817"/>
          </a:xfrm>
          <a:prstGeom prst="roundRect">
            <a:avLst/>
          </a:prstGeom>
          <a:noFill/>
          <a:ln>
            <a:noFill/>
          </a:ln>
        </p:spPr>
        <p:txBody>
          <a:bodyPr wrap="square" anchor="ctr">
            <a:noAutofit/>
          </a:bodyPr>
          <a:lstStyle/>
          <a:p>
            <a:pPr algn="ctr"/>
            <a:r>
              <a:rPr lang="de-DE" sz="9600" dirty="0">
                <a:latin typeface="Segoe UI Black" panose="020B0A02040204020203" pitchFamily="34" charset="0"/>
                <a:ea typeface="Segoe UI Black" panose="020B0A02040204020203" pitchFamily="34" charset="0"/>
                <a:cs typeface="Segoe UI Light" panose="020B0502040204020203" pitchFamily="34" charset="0"/>
              </a:rPr>
              <a:t>8</a:t>
            </a:r>
            <a:endParaRPr lang="nb-NO" sz="96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1AF7EFF9-7511-46B8-827E-A2A9D16BF12D}"/>
              </a:ext>
            </a:extLst>
          </p:cNvPr>
          <p:cNvSpPr txBox="1">
            <a:spLocks/>
          </p:cNvSpPr>
          <p:nvPr/>
        </p:nvSpPr>
        <p:spPr>
          <a:xfrm>
            <a:off x="405788" y="4536091"/>
            <a:ext cx="1564393" cy="1214817"/>
          </a:xfrm>
          <a:prstGeom prst="roundRect">
            <a:avLst/>
          </a:prstGeom>
          <a:noFill/>
          <a:ln>
            <a:noFill/>
          </a:ln>
        </p:spPr>
        <p:txBody>
          <a:bodyPr wrap="square" anchor="ctr">
            <a:noAutofit/>
          </a:bodyPr>
          <a:lstStyle/>
          <a:p>
            <a:pPr algn="ctr"/>
            <a:r>
              <a:rPr lang="de-DE" sz="9600" dirty="0">
                <a:latin typeface="Segoe UI Black" panose="020B0A02040204020203" pitchFamily="34" charset="0"/>
                <a:ea typeface="Segoe UI Black" panose="020B0A02040204020203" pitchFamily="34" charset="0"/>
                <a:cs typeface="Segoe UI Light" panose="020B0502040204020203" pitchFamily="34" charset="0"/>
              </a:rPr>
              <a:t>9</a:t>
            </a:r>
            <a:endParaRPr lang="nb-NO" sz="96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CB2A8B6B-9E82-4EFD-981E-7D1A8988F26F}"/>
              </a:ext>
            </a:extLst>
          </p:cNvPr>
          <p:cNvSpPr/>
          <p:nvPr/>
        </p:nvSpPr>
        <p:spPr>
          <a:xfrm>
            <a:off x="-1" y="0"/>
            <a:ext cx="6102525" cy="3428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xtBox 13">
            <a:extLst>
              <a:ext uri="{FF2B5EF4-FFF2-40B4-BE49-F238E27FC236}">
                <a16:creationId xmlns:a16="http://schemas.microsoft.com/office/drawing/2014/main" id="{013B8D66-4667-4CCA-9E49-D1A070B62A66}"/>
              </a:ext>
            </a:extLst>
          </p:cNvPr>
          <p:cNvSpPr txBox="1">
            <a:spLocks/>
          </p:cNvSpPr>
          <p:nvPr/>
        </p:nvSpPr>
        <p:spPr>
          <a:xfrm>
            <a:off x="1970181" y="1126584"/>
            <a:ext cx="2937833" cy="1214818"/>
          </a:xfrm>
          <a:prstGeom prst="roundRect">
            <a:avLst/>
          </a:prstGeom>
          <a:noFill/>
          <a:ln>
            <a:noFill/>
          </a:ln>
        </p:spPr>
        <p:txBody>
          <a:bodyPr wrap="square" anchor="ctr">
            <a:noAutofit/>
          </a:bodyPr>
          <a:lstStyle/>
          <a:p>
            <a:pPr algn="ctr"/>
            <a:r>
              <a:rPr lang="de-DE" sz="3200" dirty="0" err="1">
                <a:latin typeface="Segoe UI Black" panose="020B0A02040204020203" pitchFamily="34" charset="0"/>
                <a:ea typeface="Segoe UI Black" panose="020B0A02040204020203" pitchFamily="34" charset="0"/>
                <a:cs typeface="Segoe UI Light" panose="020B0502040204020203" pitchFamily="34" charset="0"/>
              </a:rPr>
              <a:t>scenarios</a:t>
            </a:r>
            <a:endParaRPr lang="nb-NO" sz="32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A28DC7AB-D401-4509-A58F-306E527BE9D1}"/>
              </a:ext>
            </a:extLst>
          </p:cNvPr>
          <p:cNvSpPr txBox="1">
            <a:spLocks/>
          </p:cNvSpPr>
          <p:nvPr/>
        </p:nvSpPr>
        <p:spPr>
          <a:xfrm>
            <a:off x="405788" y="1126585"/>
            <a:ext cx="1564393" cy="1214817"/>
          </a:xfrm>
          <a:prstGeom prst="roundRect">
            <a:avLst/>
          </a:prstGeom>
          <a:noFill/>
          <a:ln>
            <a:noFill/>
          </a:ln>
        </p:spPr>
        <p:txBody>
          <a:bodyPr wrap="square" anchor="ctr">
            <a:noAutofit/>
          </a:bodyPr>
          <a:lstStyle/>
          <a:p>
            <a:pPr algn="ctr"/>
            <a:r>
              <a:rPr lang="de-DE" sz="9600" dirty="0">
                <a:latin typeface="Segoe UI Black" panose="020B0A02040204020203" pitchFamily="34" charset="0"/>
                <a:ea typeface="Segoe UI Black" panose="020B0A02040204020203" pitchFamily="34" charset="0"/>
                <a:cs typeface="Segoe UI Light" panose="020B0502040204020203" pitchFamily="34" charset="0"/>
              </a:rPr>
              <a:t>7</a:t>
            </a:r>
            <a:endParaRPr lang="nb-NO" sz="9600" dirty="0">
              <a:latin typeface="Segoe UI Black" panose="020B0A02040204020203" pitchFamily="34" charset="0"/>
              <a:ea typeface="Segoe UI Black" panose="020B0A02040204020203" pitchFamily="34" charset="0"/>
              <a:cs typeface="Segoe UI Light" panose="020B0502040204020203" pitchFamily="34" charset="0"/>
            </a:endParaRPr>
          </a:p>
        </p:txBody>
      </p:sp>
    </p:spTree>
    <p:extLst>
      <p:ext uri="{BB962C8B-B14F-4D97-AF65-F5344CB8AC3E}">
        <p14:creationId xmlns:p14="http://schemas.microsoft.com/office/powerpoint/2010/main" val="332055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AED765E-F107-42DF-8006-04B26BA69420}"/>
              </a:ext>
            </a:extLst>
          </p:cNvPr>
          <p:cNvSpPr/>
          <p:nvPr/>
        </p:nvSpPr>
        <p:spPr>
          <a:xfrm>
            <a:off x="6096000" y="0"/>
            <a:ext cx="6102526" cy="342900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ctangle 15">
            <a:extLst>
              <a:ext uri="{FF2B5EF4-FFF2-40B4-BE49-F238E27FC236}">
                <a16:creationId xmlns:a16="http://schemas.microsoft.com/office/drawing/2014/main" id="{A57EF1AE-B05B-4196-8DA2-8E02EAE24C0A}"/>
              </a:ext>
            </a:extLst>
          </p:cNvPr>
          <p:cNvSpPr/>
          <p:nvPr/>
        </p:nvSpPr>
        <p:spPr>
          <a:xfrm>
            <a:off x="6102526" y="3429000"/>
            <a:ext cx="6089474" cy="3429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Rectangle 13">
            <a:extLst>
              <a:ext uri="{FF2B5EF4-FFF2-40B4-BE49-F238E27FC236}">
                <a16:creationId xmlns:a16="http://schemas.microsoft.com/office/drawing/2014/main" id="{AE445614-D83A-4F23-819B-47AE5B462A7A}"/>
              </a:ext>
            </a:extLst>
          </p:cNvPr>
          <p:cNvSpPr/>
          <p:nvPr/>
        </p:nvSpPr>
        <p:spPr>
          <a:xfrm>
            <a:off x="-1" y="0"/>
            <a:ext cx="6102525" cy="3428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a:extLst>
              <a:ext uri="{FF2B5EF4-FFF2-40B4-BE49-F238E27FC236}">
                <a16:creationId xmlns:a16="http://schemas.microsoft.com/office/drawing/2014/main" id="{41762C2C-54F5-44B6-9956-307ADF0BBC11}"/>
              </a:ext>
            </a:extLst>
          </p:cNvPr>
          <p:cNvSpPr/>
          <p:nvPr/>
        </p:nvSpPr>
        <p:spPr>
          <a:xfrm>
            <a:off x="-7346" y="3428999"/>
            <a:ext cx="6109871" cy="342900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537E42BB-B018-4D13-AB75-594AB59693D8}"/>
              </a:ext>
            </a:extLst>
          </p:cNvPr>
          <p:cNvSpPr txBox="1">
            <a:spLocks/>
          </p:cNvSpPr>
          <p:nvPr/>
        </p:nvSpPr>
        <p:spPr>
          <a:xfrm>
            <a:off x="1970181" y="1107091"/>
            <a:ext cx="2570814" cy="1214817"/>
          </a:xfrm>
          <a:prstGeom prst="roundRect">
            <a:avLst/>
          </a:prstGeom>
          <a:noFill/>
          <a:ln>
            <a:noFill/>
          </a:ln>
        </p:spPr>
        <p:txBody>
          <a:bodyPr wrap="square" anchor="ctr">
            <a:noAutofit/>
          </a:bodyPr>
          <a:lstStyle/>
          <a:p>
            <a:pPr algn="ctr"/>
            <a:r>
              <a:rPr lang="de-DE" sz="3200" dirty="0">
                <a:latin typeface="Segoe UI Black" panose="020B0A02040204020203" pitchFamily="34" charset="0"/>
                <a:ea typeface="Segoe UI Black" panose="020B0A02040204020203" pitchFamily="34" charset="0"/>
                <a:cs typeface="Segoe UI Light" panose="020B0502040204020203" pitchFamily="34" charset="0"/>
              </a:rPr>
              <a:t>IAMs</a:t>
            </a:r>
            <a:endParaRPr lang="nb-NO" sz="32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14DB8872-63A2-4E29-B1F3-4699FDBF973F}"/>
              </a:ext>
            </a:extLst>
          </p:cNvPr>
          <p:cNvSpPr txBox="1">
            <a:spLocks/>
          </p:cNvSpPr>
          <p:nvPr/>
        </p:nvSpPr>
        <p:spPr>
          <a:xfrm>
            <a:off x="7829519" y="525424"/>
            <a:ext cx="3936494" cy="2417140"/>
          </a:xfrm>
          <a:prstGeom prst="roundRect">
            <a:avLst/>
          </a:prstGeom>
          <a:noFill/>
          <a:ln>
            <a:noFill/>
          </a:ln>
        </p:spPr>
        <p:txBody>
          <a:bodyPr wrap="square" anchor="ctr">
            <a:noAutofit/>
          </a:bodyPr>
          <a:lstStyle/>
          <a:p>
            <a:pPr algn="ctr"/>
            <a:r>
              <a:rPr lang="de-DE" sz="3200" dirty="0" err="1">
                <a:latin typeface="Segoe UI Black" panose="020B0A02040204020203" pitchFamily="34" charset="0"/>
                <a:ea typeface="Segoe UI Black" panose="020B0A02040204020203" pitchFamily="34" charset="0"/>
                <a:cs typeface="Segoe UI Light" panose="020B0502040204020203" pitchFamily="34" charset="0"/>
              </a:rPr>
              <a:t>spat</a:t>
            </a:r>
            <a:r>
              <a:rPr lang="de-DE" sz="3200" dirty="0">
                <a:latin typeface="Segoe UI Black" panose="020B0A02040204020203" pitchFamily="34" charset="0"/>
                <a:ea typeface="Segoe UI Black" panose="020B0A02040204020203" pitchFamily="34" charset="0"/>
                <a:cs typeface="Segoe UI Light" panose="020B0502040204020203" pitchFamily="34" charset="0"/>
              </a:rPr>
              <a:t>./</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temp</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resolved</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projections</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for</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each</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scenario</a:t>
            </a:r>
            <a:endParaRPr lang="nb-NO" sz="32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1B025850-89F6-4DDD-9DC3-F7A3E12A0FD9}"/>
              </a:ext>
            </a:extLst>
          </p:cNvPr>
          <p:cNvSpPr txBox="1">
            <a:spLocks/>
          </p:cNvSpPr>
          <p:nvPr/>
        </p:nvSpPr>
        <p:spPr>
          <a:xfrm>
            <a:off x="1970181" y="4536090"/>
            <a:ext cx="2937833" cy="1214818"/>
          </a:xfrm>
          <a:prstGeom prst="roundRect">
            <a:avLst/>
          </a:prstGeom>
          <a:noFill/>
          <a:ln>
            <a:noFill/>
          </a:ln>
        </p:spPr>
        <p:txBody>
          <a:bodyPr wrap="square" anchor="ctr">
            <a:noAutofit/>
          </a:bodyPr>
          <a:lstStyle/>
          <a:p>
            <a:pPr algn="ctr"/>
            <a:r>
              <a:rPr lang="de-DE" sz="3200" dirty="0">
                <a:latin typeface="Segoe UI Black" panose="020B0A02040204020203" pitchFamily="34" charset="0"/>
                <a:ea typeface="Segoe UI Black" panose="020B0A02040204020203" pitchFamily="34" charset="0"/>
                <a:cs typeface="Segoe UI Light" panose="020B0502040204020203" pitchFamily="34" charset="0"/>
              </a:rPr>
              <a:t>biodiversity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indicators</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covering</a:t>
            </a:r>
            <a:r>
              <a:rPr lang="de-DE" sz="3200" dirty="0">
                <a:latin typeface="Segoe UI Black" panose="020B0A02040204020203" pitchFamily="34" charset="0"/>
                <a:ea typeface="Segoe UI Black" panose="020B0A02040204020203" pitchFamily="34" charset="0"/>
                <a:cs typeface="Segoe UI Light" panose="020B0502040204020203" pitchFamily="34" charset="0"/>
              </a:rPr>
              <a:t> 5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aspects</a:t>
            </a:r>
            <a:r>
              <a:rPr lang="de-DE" sz="3200" dirty="0">
                <a:latin typeface="Segoe UI Black" panose="020B0A02040204020203" pitchFamily="34" charset="0"/>
                <a:ea typeface="Segoe UI Black" panose="020B0A02040204020203" pitchFamily="34" charset="0"/>
                <a:cs typeface="Segoe UI Light" panose="020B0502040204020203" pitchFamily="34" charset="0"/>
              </a:rPr>
              <a:t>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with</a:t>
            </a:r>
            <a:r>
              <a:rPr lang="de-DE" sz="3200" dirty="0">
                <a:latin typeface="Segoe UI Black" panose="020B0A02040204020203" pitchFamily="34" charset="0"/>
                <a:ea typeface="Segoe UI Black" panose="020B0A02040204020203" pitchFamily="34" charset="0"/>
                <a:cs typeface="Segoe UI Light" panose="020B0502040204020203" pitchFamily="34" charset="0"/>
              </a:rPr>
              <a:t> 6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metrics</a:t>
            </a:r>
            <a:endParaRPr lang="nb-NO" sz="32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55A8ACD5-AE1F-46F1-BDBB-090CE10EBC72}"/>
              </a:ext>
            </a:extLst>
          </p:cNvPr>
          <p:cNvSpPr txBox="1">
            <a:spLocks/>
          </p:cNvSpPr>
          <p:nvPr/>
        </p:nvSpPr>
        <p:spPr>
          <a:xfrm>
            <a:off x="7829519" y="4536090"/>
            <a:ext cx="3936494" cy="1214818"/>
          </a:xfrm>
          <a:prstGeom prst="roundRect">
            <a:avLst/>
          </a:prstGeom>
          <a:noFill/>
          <a:ln>
            <a:noFill/>
          </a:ln>
        </p:spPr>
        <p:txBody>
          <a:bodyPr wrap="square" anchor="ctr">
            <a:noAutofit/>
          </a:bodyPr>
          <a:lstStyle/>
          <a:p>
            <a:pPr algn="ctr"/>
            <a:r>
              <a:rPr lang="de-DE" sz="3200" dirty="0">
                <a:latin typeface="Segoe UI Black" panose="020B0A02040204020203" pitchFamily="34" charset="0"/>
                <a:ea typeface="Segoe UI Black" panose="020B0A02040204020203" pitchFamily="34" charset="0"/>
                <a:cs typeface="Segoe UI Light" panose="020B0502040204020203" pitchFamily="34" charset="0"/>
              </a:rPr>
              <a:t>BDM </a:t>
            </a:r>
            <a:r>
              <a:rPr lang="de-DE" sz="3200" dirty="0" err="1">
                <a:latin typeface="Segoe UI Black" panose="020B0A02040204020203" pitchFamily="34" charset="0"/>
                <a:ea typeface="Segoe UI Black" panose="020B0A02040204020203" pitchFamily="34" charset="0"/>
                <a:cs typeface="Segoe UI Light" panose="020B0502040204020203" pitchFamily="34" charset="0"/>
              </a:rPr>
              <a:t>evaluations</a:t>
            </a:r>
            <a:endParaRPr lang="nb-NO" sz="32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8" name="TextBox 17">
            <a:extLst>
              <a:ext uri="{FF2B5EF4-FFF2-40B4-BE49-F238E27FC236}">
                <a16:creationId xmlns:a16="http://schemas.microsoft.com/office/drawing/2014/main" id="{60D08CAF-4A7C-49C7-B7AF-A918D829D53D}"/>
              </a:ext>
            </a:extLst>
          </p:cNvPr>
          <p:cNvSpPr txBox="1">
            <a:spLocks/>
          </p:cNvSpPr>
          <p:nvPr/>
        </p:nvSpPr>
        <p:spPr>
          <a:xfrm>
            <a:off x="405788" y="1126585"/>
            <a:ext cx="1564393" cy="1214817"/>
          </a:xfrm>
          <a:prstGeom prst="roundRect">
            <a:avLst/>
          </a:prstGeom>
          <a:noFill/>
          <a:ln>
            <a:noFill/>
          </a:ln>
        </p:spPr>
        <p:txBody>
          <a:bodyPr wrap="square" anchor="ctr">
            <a:noAutofit/>
          </a:bodyPr>
          <a:lstStyle/>
          <a:p>
            <a:pPr algn="ctr"/>
            <a:r>
              <a:rPr lang="de-DE" sz="9600" dirty="0">
                <a:latin typeface="Segoe UI Black" panose="020B0A02040204020203" pitchFamily="34" charset="0"/>
                <a:ea typeface="Segoe UI Black" panose="020B0A02040204020203" pitchFamily="34" charset="0"/>
                <a:cs typeface="Segoe UI Light" panose="020B0502040204020203" pitchFamily="34" charset="0"/>
              </a:rPr>
              <a:t>4</a:t>
            </a:r>
            <a:endParaRPr lang="nb-NO" sz="96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19" name="TextBox 18">
            <a:extLst>
              <a:ext uri="{FF2B5EF4-FFF2-40B4-BE49-F238E27FC236}">
                <a16:creationId xmlns:a16="http://schemas.microsoft.com/office/drawing/2014/main" id="{1022B4A7-2A18-489C-9CA4-E8C26386BCF2}"/>
              </a:ext>
            </a:extLst>
          </p:cNvPr>
          <p:cNvSpPr txBox="1">
            <a:spLocks/>
          </p:cNvSpPr>
          <p:nvPr/>
        </p:nvSpPr>
        <p:spPr>
          <a:xfrm>
            <a:off x="6265126" y="1126585"/>
            <a:ext cx="1564393" cy="1214817"/>
          </a:xfrm>
          <a:prstGeom prst="roundRect">
            <a:avLst/>
          </a:prstGeom>
          <a:noFill/>
          <a:ln>
            <a:noFill/>
          </a:ln>
        </p:spPr>
        <p:txBody>
          <a:bodyPr wrap="square" anchor="ctr">
            <a:noAutofit/>
          </a:bodyPr>
          <a:lstStyle/>
          <a:p>
            <a:pPr algn="ctr"/>
            <a:r>
              <a:rPr lang="de-DE" sz="9600" dirty="0">
                <a:latin typeface="Segoe UI Black" panose="020B0A02040204020203" pitchFamily="34" charset="0"/>
                <a:ea typeface="Segoe UI Black" panose="020B0A02040204020203" pitchFamily="34" charset="0"/>
                <a:cs typeface="Segoe UI Light" panose="020B0502040204020203" pitchFamily="34" charset="0"/>
              </a:rPr>
              <a:t>4</a:t>
            </a:r>
            <a:endParaRPr lang="nb-NO" sz="96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0" name="TextBox 19">
            <a:extLst>
              <a:ext uri="{FF2B5EF4-FFF2-40B4-BE49-F238E27FC236}">
                <a16:creationId xmlns:a16="http://schemas.microsoft.com/office/drawing/2014/main" id="{248E187F-F9A6-4AC9-9202-13C07F509110}"/>
              </a:ext>
            </a:extLst>
          </p:cNvPr>
          <p:cNvSpPr txBox="1">
            <a:spLocks/>
          </p:cNvSpPr>
          <p:nvPr/>
        </p:nvSpPr>
        <p:spPr>
          <a:xfrm>
            <a:off x="6265126" y="4555585"/>
            <a:ext cx="1564393" cy="1214817"/>
          </a:xfrm>
          <a:prstGeom prst="roundRect">
            <a:avLst/>
          </a:prstGeom>
          <a:noFill/>
          <a:ln>
            <a:noFill/>
          </a:ln>
        </p:spPr>
        <p:txBody>
          <a:bodyPr wrap="square" anchor="ctr">
            <a:noAutofit/>
          </a:bodyPr>
          <a:lstStyle/>
          <a:p>
            <a:pPr algn="ctr"/>
            <a:r>
              <a:rPr lang="de-DE" sz="9600" dirty="0">
                <a:latin typeface="Segoe UI Black" panose="020B0A02040204020203" pitchFamily="34" charset="0"/>
                <a:ea typeface="Segoe UI Black" panose="020B0A02040204020203" pitchFamily="34" charset="0"/>
                <a:cs typeface="Segoe UI Light" panose="020B0502040204020203" pitchFamily="34" charset="0"/>
              </a:rPr>
              <a:t>8</a:t>
            </a:r>
            <a:endParaRPr lang="nb-NO" sz="96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1AF7EFF9-7511-46B8-827E-A2A9D16BF12D}"/>
              </a:ext>
            </a:extLst>
          </p:cNvPr>
          <p:cNvSpPr txBox="1">
            <a:spLocks/>
          </p:cNvSpPr>
          <p:nvPr/>
        </p:nvSpPr>
        <p:spPr>
          <a:xfrm>
            <a:off x="405788" y="4536091"/>
            <a:ext cx="1564393" cy="1214817"/>
          </a:xfrm>
          <a:prstGeom prst="roundRect">
            <a:avLst/>
          </a:prstGeom>
          <a:noFill/>
          <a:ln>
            <a:noFill/>
          </a:ln>
        </p:spPr>
        <p:txBody>
          <a:bodyPr wrap="square" anchor="ctr">
            <a:noAutofit/>
          </a:bodyPr>
          <a:lstStyle/>
          <a:p>
            <a:pPr algn="ctr"/>
            <a:r>
              <a:rPr lang="de-DE" sz="9600" dirty="0">
                <a:latin typeface="Segoe UI Black" panose="020B0A02040204020203" pitchFamily="34" charset="0"/>
                <a:ea typeface="Segoe UI Black" panose="020B0A02040204020203" pitchFamily="34" charset="0"/>
                <a:cs typeface="Segoe UI Light" panose="020B0502040204020203" pitchFamily="34" charset="0"/>
              </a:rPr>
              <a:t>9</a:t>
            </a:r>
            <a:endParaRPr lang="nb-NO" sz="96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0AC77B21-DE68-484E-AD1F-F08B3CCDC6EA}"/>
              </a:ext>
            </a:extLst>
          </p:cNvPr>
          <p:cNvSpPr/>
          <p:nvPr/>
        </p:nvSpPr>
        <p:spPr>
          <a:xfrm>
            <a:off x="-1" y="0"/>
            <a:ext cx="6102525" cy="3428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3" name="Picture 22" descr="Logo&#10;&#10;Description automatically generated">
            <a:extLst>
              <a:ext uri="{FF2B5EF4-FFF2-40B4-BE49-F238E27FC236}">
                <a16:creationId xmlns:a16="http://schemas.microsoft.com/office/drawing/2014/main" id="{B36F3E02-D2F1-4A59-8374-1B6058C31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022" y="162486"/>
            <a:ext cx="1562446" cy="1562446"/>
          </a:xfrm>
          <a:prstGeom prst="rect">
            <a:avLst/>
          </a:prstGeom>
          <a:solidFill>
            <a:schemeClr val="bg1"/>
          </a:solidFill>
        </p:spPr>
      </p:pic>
      <p:pic>
        <p:nvPicPr>
          <p:cNvPr id="24" name="Picture 23" descr="A picture containing text, night sky&#10;&#10;Description automatically generated">
            <a:extLst>
              <a:ext uri="{FF2B5EF4-FFF2-40B4-BE49-F238E27FC236}">
                <a16:creationId xmlns:a16="http://schemas.microsoft.com/office/drawing/2014/main" id="{B61BF507-62DD-4623-896A-B16A743FE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61" y="2076339"/>
            <a:ext cx="2097230" cy="1056620"/>
          </a:xfrm>
          <a:prstGeom prst="rect">
            <a:avLst/>
          </a:prstGeom>
          <a:solidFill>
            <a:schemeClr val="bg1"/>
          </a:solidFill>
        </p:spPr>
      </p:pic>
      <p:pic>
        <p:nvPicPr>
          <p:cNvPr id="25" name="Picture 24" descr="A picture containing transport, blue, aircraft&#10;&#10;Description automatically generated">
            <a:extLst>
              <a:ext uri="{FF2B5EF4-FFF2-40B4-BE49-F238E27FC236}">
                <a16:creationId xmlns:a16="http://schemas.microsoft.com/office/drawing/2014/main" id="{071EDA66-4D6B-4ACE-9806-F15D916F67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453" y="142992"/>
            <a:ext cx="1562446" cy="1562446"/>
          </a:xfrm>
          <a:prstGeom prst="rect">
            <a:avLst/>
          </a:prstGeom>
        </p:spPr>
      </p:pic>
      <p:pic>
        <p:nvPicPr>
          <p:cNvPr id="26" name="Picture 25" descr="A picture containing colorful, painted&#10;&#10;Description automatically generated">
            <a:extLst>
              <a:ext uri="{FF2B5EF4-FFF2-40B4-BE49-F238E27FC236}">
                <a16:creationId xmlns:a16="http://schemas.microsoft.com/office/drawing/2014/main" id="{CEBBCD3E-C251-4648-B2BB-1731962CCD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5242" y="1844305"/>
            <a:ext cx="1578463" cy="1515324"/>
          </a:xfrm>
          <a:prstGeom prst="rect">
            <a:avLst/>
          </a:prstGeom>
        </p:spPr>
      </p:pic>
      <p:sp>
        <p:nvSpPr>
          <p:cNvPr id="27" name="Rectangle 26">
            <a:extLst>
              <a:ext uri="{FF2B5EF4-FFF2-40B4-BE49-F238E27FC236}">
                <a16:creationId xmlns:a16="http://schemas.microsoft.com/office/drawing/2014/main" id="{75DF3B6C-A475-4B1E-8929-21F677CE4D1D}"/>
              </a:ext>
            </a:extLst>
          </p:cNvPr>
          <p:cNvSpPr/>
          <p:nvPr/>
        </p:nvSpPr>
        <p:spPr>
          <a:xfrm>
            <a:off x="6124074" y="3448490"/>
            <a:ext cx="6067926" cy="340951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TextBox 27">
            <a:extLst>
              <a:ext uri="{FF2B5EF4-FFF2-40B4-BE49-F238E27FC236}">
                <a16:creationId xmlns:a16="http://schemas.microsoft.com/office/drawing/2014/main" id="{D5EC41D1-106E-44D3-9BE6-AF4883F516F6}"/>
              </a:ext>
            </a:extLst>
          </p:cNvPr>
          <p:cNvSpPr txBox="1"/>
          <p:nvPr/>
        </p:nvSpPr>
        <p:spPr>
          <a:xfrm>
            <a:off x="6109052" y="3446794"/>
            <a:ext cx="6089474" cy="1806474"/>
          </a:xfrm>
          <a:prstGeom prst="rect">
            <a:avLst/>
          </a:prstGeom>
          <a:noFill/>
        </p:spPr>
        <p:txBody>
          <a:bodyPr wrap="square" numCol="2" rtlCol="0">
            <a:noAutofit/>
          </a:bodyPr>
          <a:lstStyle/>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AIM-B</a:t>
            </a: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INSIGHTS</a:t>
            </a: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LPI-M</a:t>
            </a: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GLOBIO</a:t>
            </a:r>
          </a:p>
          <a:p>
            <a:pPr marL="571500" indent="-571500">
              <a:buFontTx/>
              <a:buChar char="-"/>
            </a:pPr>
            <a:endParaRPr lang="de-DE" sz="28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PREDICTS</a:t>
            </a: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cSAR_CB17</a:t>
            </a: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cSAR_US16</a:t>
            </a: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BILBI</a:t>
            </a:r>
          </a:p>
          <a:p>
            <a:pPr marL="571500" indent="-571500">
              <a:buFontTx/>
              <a:buChar char="-"/>
            </a:pPr>
            <a:endParaRPr lang="de-DE" sz="28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9" name="Rectangle 28">
            <a:extLst>
              <a:ext uri="{FF2B5EF4-FFF2-40B4-BE49-F238E27FC236}">
                <a16:creationId xmlns:a16="http://schemas.microsoft.com/office/drawing/2014/main" id="{9E1E7343-DAD9-45B4-AA19-9C63E5EB31D8}"/>
              </a:ext>
            </a:extLst>
          </p:cNvPr>
          <p:cNvSpPr/>
          <p:nvPr/>
        </p:nvSpPr>
        <p:spPr>
          <a:xfrm>
            <a:off x="6112042" y="0"/>
            <a:ext cx="6086484" cy="342899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TextBox 29">
            <a:extLst>
              <a:ext uri="{FF2B5EF4-FFF2-40B4-BE49-F238E27FC236}">
                <a16:creationId xmlns:a16="http://schemas.microsoft.com/office/drawing/2014/main" id="{7B918AD6-024C-4D37-9A04-A98B5CC48653}"/>
              </a:ext>
            </a:extLst>
          </p:cNvPr>
          <p:cNvSpPr txBox="1"/>
          <p:nvPr/>
        </p:nvSpPr>
        <p:spPr>
          <a:xfrm>
            <a:off x="6089477" y="757662"/>
            <a:ext cx="6096003" cy="1844305"/>
          </a:xfrm>
          <a:prstGeom prst="rect">
            <a:avLst/>
          </a:prstGeom>
          <a:noFill/>
        </p:spPr>
        <p:txBody>
          <a:bodyPr wrap="square" numCol="1" rtlCol="0">
            <a:noAutofit/>
          </a:bodyPr>
          <a:lstStyle/>
          <a:p>
            <a:pPr marL="571500" indent="-571500">
              <a:buFontTx/>
              <a:buChar char="-"/>
            </a:pPr>
            <a:r>
              <a:rPr lang="de-DE" sz="4000" dirty="0">
                <a:latin typeface="Segoe UI Black" panose="020B0A02040204020203" pitchFamily="34" charset="0"/>
                <a:ea typeface="Segoe UI Black" panose="020B0A02040204020203" pitchFamily="34" charset="0"/>
                <a:cs typeface="Segoe UI Light" panose="020B0502040204020203" pitchFamily="34" charset="0"/>
              </a:rPr>
              <a:t>2010-2100</a:t>
            </a:r>
          </a:p>
          <a:p>
            <a:pPr marL="571500" indent="-571500">
              <a:buFontTx/>
              <a:buChar char="-"/>
            </a:pPr>
            <a:r>
              <a:rPr lang="de-DE" sz="4000" dirty="0">
                <a:latin typeface="Segoe UI Black" panose="020B0A02040204020203" pitchFamily="34" charset="0"/>
                <a:ea typeface="Segoe UI Black" panose="020B0A02040204020203" pitchFamily="34" charset="0"/>
                <a:cs typeface="Segoe UI Light" panose="020B0502040204020203" pitchFamily="34" charset="0"/>
              </a:rPr>
              <a:t>30 (5)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arcmin</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res</a:t>
            </a:r>
            <a:r>
              <a:rPr lang="de-DE" sz="4000" dirty="0">
                <a:latin typeface="Segoe UI Black" panose="020B0A02040204020203" pitchFamily="34" charset="0"/>
                <a:ea typeface="Segoe UI Black" panose="020B0A02040204020203" pitchFamily="34" charset="0"/>
                <a:cs typeface="Segoe UI Light" panose="020B0502040204020203" pitchFamily="34" charset="0"/>
              </a:rPr>
              <a:t>.</a:t>
            </a:r>
          </a:p>
          <a:p>
            <a:pPr marL="571500" indent="-571500">
              <a:buFontTx/>
              <a:buChar char="-"/>
            </a:pPr>
            <a:r>
              <a:rPr lang="de-DE" sz="4000" dirty="0">
                <a:latin typeface="Segoe UI Black" panose="020B0A02040204020203" pitchFamily="34" charset="0"/>
                <a:ea typeface="Segoe UI Black" panose="020B0A02040204020203" pitchFamily="34" charset="0"/>
                <a:cs typeface="Segoe UI Light" panose="020B0502040204020203" pitchFamily="34" charset="0"/>
              </a:rPr>
              <a:t>12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land</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use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classes</a:t>
            </a:r>
            <a:endParaRPr lang="de-DE" sz="40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D0075CF8-6050-4511-A0BA-6CF1685F1472}"/>
              </a:ext>
            </a:extLst>
          </p:cNvPr>
          <p:cNvSpPr/>
          <p:nvPr/>
        </p:nvSpPr>
        <p:spPr>
          <a:xfrm>
            <a:off x="-7346" y="3448490"/>
            <a:ext cx="6096003" cy="340950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TextBox 31">
            <a:extLst>
              <a:ext uri="{FF2B5EF4-FFF2-40B4-BE49-F238E27FC236}">
                <a16:creationId xmlns:a16="http://schemas.microsoft.com/office/drawing/2014/main" id="{4714FE35-056C-477C-B10F-9AE3F6F3BD7E}"/>
              </a:ext>
            </a:extLst>
          </p:cNvPr>
          <p:cNvSpPr txBox="1"/>
          <p:nvPr/>
        </p:nvSpPr>
        <p:spPr>
          <a:xfrm>
            <a:off x="19578" y="4033138"/>
            <a:ext cx="6089474" cy="2265648"/>
          </a:xfrm>
          <a:prstGeom prst="rect">
            <a:avLst/>
          </a:prstGeom>
          <a:noFill/>
        </p:spPr>
        <p:txBody>
          <a:bodyPr wrap="square" numCol="1" rtlCol="0">
            <a:noAutofit/>
          </a:bodyPr>
          <a:lstStyle/>
          <a:p>
            <a:pPr marL="571500" indent="-571500">
              <a:buFontTx/>
              <a:buChar char="-"/>
            </a:pPr>
            <a:r>
              <a:rPr lang="de-DE" sz="2800" dirty="0" err="1">
                <a:latin typeface="Segoe UI Black" panose="020B0A02040204020203" pitchFamily="34" charset="0"/>
                <a:ea typeface="Segoe UI Black" panose="020B0A02040204020203" pitchFamily="34" charset="0"/>
                <a:cs typeface="Segoe UI Light" panose="020B0502040204020203" pitchFamily="34" charset="0"/>
              </a:rPr>
              <a:t>Extent</a:t>
            </a:r>
            <a:r>
              <a:rPr lang="de-DE" sz="2800" dirty="0">
                <a:latin typeface="Segoe UI Black" panose="020B0A02040204020203" pitchFamily="34" charset="0"/>
                <a:ea typeface="Segoe UI Black" panose="020B0A02040204020203" pitchFamily="34" charset="0"/>
                <a:cs typeface="Segoe UI Light" panose="020B0502040204020203" pitchFamily="34" charset="0"/>
              </a:rPr>
              <a:t>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of</a:t>
            </a:r>
            <a:r>
              <a:rPr lang="de-DE" sz="2800" dirty="0">
                <a:latin typeface="Segoe UI Black" panose="020B0A02040204020203" pitchFamily="34" charset="0"/>
                <a:ea typeface="Segoe UI Black" panose="020B0A02040204020203" pitchFamily="34" charset="0"/>
                <a:cs typeface="Segoe UI Light" panose="020B0502040204020203" pitchFamily="34" charset="0"/>
              </a:rPr>
              <a:t>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suitable</a:t>
            </a:r>
            <a:r>
              <a:rPr lang="de-DE" sz="2800" dirty="0">
                <a:latin typeface="Segoe UI Black" panose="020B0A02040204020203" pitchFamily="34" charset="0"/>
                <a:ea typeface="Segoe UI Black" panose="020B0A02040204020203" pitchFamily="34" charset="0"/>
                <a:cs typeface="Segoe UI Light" panose="020B0502040204020203" pitchFamily="34" charset="0"/>
              </a:rPr>
              <a:t>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habitat</a:t>
            </a:r>
            <a:endParaRPr lang="de-DE" sz="28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Wildlife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population</a:t>
            </a:r>
            <a:r>
              <a:rPr lang="de-DE" sz="2800" dirty="0">
                <a:latin typeface="Segoe UI Black" panose="020B0A02040204020203" pitchFamily="34" charset="0"/>
                <a:ea typeface="Segoe UI Black" panose="020B0A02040204020203" pitchFamily="34" charset="0"/>
                <a:cs typeface="Segoe UI Light" panose="020B0502040204020203" pitchFamily="34" charset="0"/>
              </a:rPr>
              <a:t>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density</a:t>
            </a:r>
            <a:endParaRPr lang="de-DE" sz="28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buFontTx/>
              <a:buChar char="-"/>
            </a:pPr>
            <a:r>
              <a:rPr lang="de-DE" sz="2800" dirty="0" err="1">
                <a:latin typeface="Segoe UI Black" panose="020B0A02040204020203" pitchFamily="34" charset="0"/>
                <a:ea typeface="Segoe UI Black" panose="020B0A02040204020203" pitchFamily="34" charset="0"/>
                <a:cs typeface="Segoe UI Light" panose="020B0502040204020203" pitchFamily="34" charset="0"/>
              </a:rPr>
              <a:t>Intactness</a:t>
            </a:r>
            <a:r>
              <a:rPr lang="de-DE" sz="2800" dirty="0">
                <a:latin typeface="Segoe UI Black" panose="020B0A02040204020203" pitchFamily="34" charset="0"/>
                <a:ea typeface="Segoe UI Black" panose="020B0A02040204020203" pitchFamily="34" charset="0"/>
                <a:cs typeface="Segoe UI Light" panose="020B0502040204020203" pitchFamily="34" charset="0"/>
              </a:rPr>
              <a:t>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of</a:t>
            </a:r>
            <a:r>
              <a:rPr lang="de-DE" sz="2800" dirty="0">
                <a:latin typeface="Segoe UI Black" panose="020B0A02040204020203" pitchFamily="34" charset="0"/>
                <a:ea typeface="Segoe UI Black" panose="020B0A02040204020203" pitchFamily="34" charset="0"/>
                <a:cs typeface="Segoe UI Light" panose="020B0502040204020203" pitchFamily="34" charset="0"/>
              </a:rPr>
              <a:t>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local</a:t>
            </a:r>
            <a:r>
              <a:rPr lang="de-DE" sz="2800" dirty="0">
                <a:latin typeface="Segoe UI Black" panose="020B0A02040204020203" pitchFamily="34" charset="0"/>
                <a:ea typeface="Segoe UI Black" panose="020B0A02040204020203" pitchFamily="34" charset="0"/>
                <a:cs typeface="Segoe UI Light" panose="020B0502040204020203" pitchFamily="34" charset="0"/>
              </a:rPr>
              <a:t>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sp</a:t>
            </a:r>
            <a:r>
              <a:rPr lang="de-DE" sz="2800" dirty="0">
                <a:latin typeface="Segoe UI Black" panose="020B0A02040204020203" pitchFamily="34" charset="0"/>
                <a:ea typeface="Segoe UI Black" panose="020B0A02040204020203" pitchFamily="34" charset="0"/>
                <a:cs typeface="Segoe UI Light" panose="020B0502040204020203" pitchFamily="34" charset="0"/>
              </a:rPr>
              <a:t>.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comp.</a:t>
            </a:r>
            <a:endParaRPr lang="de-DE" sz="28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Regional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extinctions</a:t>
            </a:r>
            <a:endParaRPr lang="de-DE" sz="28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buFontTx/>
              <a:buChar char="-"/>
            </a:pPr>
            <a:r>
              <a:rPr lang="de-DE" sz="2800" dirty="0">
                <a:latin typeface="Segoe UI Black" panose="020B0A02040204020203" pitchFamily="34" charset="0"/>
                <a:ea typeface="Segoe UI Black" panose="020B0A02040204020203" pitchFamily="34" charset="0"/>
                <a:cs typeface="Segoe UI Light" panose="020B0502040204020203" pitchFamily="34" charset="0"/>
              </a:rPr>
              <a:t>Global </a:t>
            </a:r>
            <a:r>
              <a:rPr lang="de-DE" sz="2800" dirty="0" err="1">
                <a:latin typeface="Segoe UI Black" panose="020B0A02040204020203" pitchFamily="34" charset="0"/>
                <a:ea typeface="Segoe UI Black" panose="020B0A02040204020203" pitchFamily="34" charset="0"/>
                <a:cs typeface="Segoe UI Light" panose="020B0502040204020203" pitchFamily="34" charset="0"/>
              </a:rPr>
              <a:t>extinctions</a:t>
            </a:r>
            <a:endParaRPr lang="de-DE" sz="28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buFontTx/>
              <a:buChar char="-"/>
            </a:pPr>
            <a:endParaRPr lang="de-DE" sz="2800" dirty="0">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33" name="TextBox 32">
            <a:extLst>
              <a:ext uri="{FF2B5EF4-FFF2-40B4-BE49-F238E27FC236}">
                <a16:creationId xmlns:a16="http://schemas.microsoft.com/office/drawing/2014/main" id="{3D26E516-73E3-4C7D-A7BE-4FB41AE70CB8}"/>
              </a:ext>
            </a:extLst>
          </p:cNvPr>
          <p:cNvSpPr txBox="1"/>
          <p:nvPr/>
        </p:nvSpPr>
        <p:spPr>
          <a:xfrm>
            <a:off x="6115581" y="5514583"/>
            <a:ext cx="6089474" cy="1171509"/>
          </a:xfrm>
          <a:prstGeom prst="rect">
            <a:avLst/>
          </a:prstGeom>
          <a:noFill/>
        </p:spPr>
        <p:txBody>
          <a:bodyPr wrap="square" numCol="2" rtlCol="0">
            <a:noAutofit/>
          </a:bodyPr>
          <a:lstStyle/>
          <a:p>
            <a:pPr marL="571500" indent="-571500">
              <a:buFontTx/>
              <a:buChar char="-"/>
            </a:pPr>
            <a:r>
              <a:rPr lang="de-DE" sz="2800" dirty="0">
                <a:solidFill>
                  <a:schemeClr val="tx1">
                    <a:lumMod val="50000"/>
                    <a:lumOff val="50000"/>
                  </a:schemeClr>
                </a:solidFill>
                <a:latin typeface="Segoe UI Black" panose="020B0A02040204020203" pitchFamily="34" charset="0"/>
                <a:ea typeface="Segoe UI Black" panose="020B0A02040204020203" pitchFamily="34" charset="0"/>
                <a:cs typeface="Segoe UI Light" panose="020B0502040204020203" pitchFamily="34" charset="0"/>
              </a:rPr>
              <a:t>WDPA</a:t>
            </a:r>
          </a:p>
          <a:p>
            <a:pPr marL="571500" indent="-571500">
              <a:buFontTx/>
              <a:buChar char="-"/>
            </a:pPr>
            <a:r>
              <a:rPr lang="de-DE" sz="2800" dirty="0">
                <a:solidFill>
                  <a:schemeClr val="tx1">
                    <a:lumMod val="50000"/>
                    <a:lumOff val="50000"/>
                  </a:schemeClr>
                </a:solidFill>
                <a:latin typeface="Segoe UI Black" panose="020B0A02040204020203" pitchFamily="34" charset="0"/>
                <a:ea typeface="Segoe UI Black" panose="020B0A02040204020203" pitchFamily="34" charset="0"/>
                <a:cs typeface="Segoe UI Light" panose="020B0502040204020203" pitchFamily="34" charset="0"/>
              </a:rPr>
              <a:t>IUCN </a:t>
            </a:r>
            <a:r>
              <a:rPr lang="de-DE" sz="2800" dirty="0" err="1">
                <a:solidFill>
                  <a:schemeClr val="tx1">
                    <a:lumMod val="50000"/>
                    <a:lumOff val="50000"/>
                  </a:schemeClr>
                </a:solidFill>
                <a:latin typeface="Segoe UI Black" panose="020B0A02040204020203" pitchFamily="34" charset="0"/>
                <a:ea typeface="Segoe UI Black" panose="020B0A02040204020203" pitchFamily="34" charset="0"/>
                <a:cs typeface="Segoe UI Light" panose="020B0502040204020203" pitchFamily="34" charset="0"/>
              </a:rPr>
              <a:t>ranges</a:t>
            </a:r>
            <a:endParaRPr lang="de-DE" sz="2800" dirty="0">
              <a:solidFill>
                <a:schemeClr val="tx1">
                  <a:lumMod val="50000"/>
                  <a:lumOff val="50000"/>
                </a:schemeClr>
              </a:solidFill>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buFontTx/>
              <a:buChar char="-"/>
            </a:pPr>
            <a:r>
              <a:rPr lang="de-DE" sz="2800" dirty="0">
                <a:solidFill>
                  <a:schemeClr val="tx1">
                    <a:lumMod val="50000"/>
                    <a:lumOff val="50000"/>
                  </a:schemeClr>
                </a:solidFill>
                <a:latin typeface="Segoe UI Black" panose="020B0A02040204020203" pitchFamily="34" charset="0"/>
                <a:ea typeface="Segoe UI Black" panose="020B0A02040204020203" pitchFamily="34" charset="0"/>
                <a:cs typeface="Segoe UI Light" panose="020B0502040204020203" pitchFamily="34" charset="0"/>
              </a:rPr>
              <a:t>KBA</a:t>
            </a:r>
          </a:p>
          <a:p>
            <a:pPr marL="571500" indent="-571500">
              <a:buFontTx/>
              <a:buChar char="-"/>
            </a:pPr>
            <a:r>
              <a:rPr lang="de-DE" sz="2800" dirty="0">
                <a:solidFill>
                  <a:schemeClr val="tx1">
                    <a:lumMod val="50000"/>
                    <a:lumOff val="50000"/>
                  </a:schemeClr>
                </a:solidFill>
                <a:latin typeface="Segoe UI Black" panose="020B0A02040204020203" pitchFamily="34" charset="0"/>
                <a:ea typeface="Segoe UI Black" panose="020B0A02040204020203" pitchFamily="34" charset="0"/>
                <a:cs typeface="Segoe UI Light" panose="020B0502040204020203" pitchFamily="34" charset="0"/>
              </a:rPr>
              <a:t>LUH2</a:t>
            </a:r>
          </a:p>
          <a:p>
            <a:pPr marL="571500" indent="-571500">
              <a:buFontTx/>
              <a:buChar char="-"/>
            </a:pPr>
            <a:r>
              <a:rPr lang="de-DE" sz="2800" dirty="0">
                <a:solidFill>
                  <a:schemeClr val="tx1">
                    <a:lumMod val="50000"/>
                    <a:lumOff val="50000"/>
                  </a:schemeClr>
                </a:solidFill>
                <a:latin typeface="Segoe UI Black" panose="020B0A02040204020203" pitchFamily="34" charset="0"/>
                <a:ea typeface="Segoe UI Black" panose="020B0A02040204020203" pitchFamily="34" charset="0"/>
                <a:cs typeface="Segoe UI Light" panose="020B0502040204020203" pitchFamily="34" charset="0"/>
              </a:rPr>
              <a:t>HYDE 3.1</a:t>
            </a:r>
          </a:p>
          <a:p>
            <a:pPr marL="571500" indent="-571500">
              <a:buFontTx/>
              <a:buChar char="-"/>
            </a:pPr>
            <a:endParaRPr lang="de-DE" sz="2800" dirty="0">
              <a:solidFill>
                <a:schemeClr val="tx1">
                  <a:lumMod val="50000"/>
                  <a:lumOff val="50000"/>
                </a:schemeClr>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34" name="TextBox 33">
            <a:extLst>
              <a:ext uri="{FF2B5EF4-FFF2-40B4-BE49-F238E27FC236}">
                <a16:creationId xmlns:a16="http://schemas.microsoft.com/office/drawing/2014/main" id="{E9285222-15B5-4C02-94AF-6556E439E6CD}"/>
              </a:ext>
            </a:extLst>
          </p:cNvPr>
          <p:cNvSpPr txBox="1"/>
          <p:nvPr/>
        </p:nvSpPr>
        <p:spPr>
          <a:xfrm>
            <a:off x="2473391" y="6241096"/>
            <a:ext cx="1564393" cy="615978"/>
          </a:xfrm>
          <a:prstGeom prst="rect">
            <a:avLst/>
          </a:prstGeom>
          <a:noFill/>
        </p:spPr>
        <p:txBody>
          <a:bodyPr wrap="square" numCol="1" rtlCol="0">
            <a:noAutofit/>
          </a:bodyPr>
          <a:lstStyle/>
          <a:p>
            <a:pPr algn="ctr"/>
            <a:r>
              <a:rPr lang="de-DE" sz="2800" dirty="0">
                <a:solidFill>
                  <a:srgbClr val="FF0000"/>
                </a:solidFill>
                <a:latin typeface="Segoe UI Black" panose="020B0A02040204020203" pitchFamily="34" charset="0"/>
                <a:ea typeface="Segoe UI Black" panose="020B0A02040204020203" pitchFamily="34" charset="0"/>
                <a:cs typeface="Segoe UI Light" panose="020B0502040204020203" pitchFamily="34" charset="0"/>
              </a:rPr>
              <a:t>[0; &gt;1)</a:t>
            </a:r>
          </a:p>
        </p:txBody>
      </p:sp>
      <p:sp>
        <p:nvSpPr>
          <p:cNvPr id="35" name="TextBox 34">
            <a:extLst>
              <a:ext uri="{FF2B5EF4-FFF2-40B4-BE49-F238E27FC236}">
                <a16:creationId xmlns:a16="http://schemas.microsoft.com/office/drawing/2014/main" id="{9559EBD5-6277-4DD6-8779-3D0AC48EFC63}"/>
              </a:ext>
            </a:extLst>
          </p:cNvPr>
          <p:cNvSpPr txBox="1"/>
          <p:nvPr/>
        </p:nvSpPr>
        <p:spPr>
          <a:xfrm>
            <a:off x="4275992" y="6212462"/>
            <a:ext cx="1264043" cy="644612"/>
          </a:xfrm>
          <a:prstGeom prst="rect">
            <a:avLst/>
          </a:prstGeom>
          <a:noFill/>
        </p:spPr>
        <p:txBody>
          <a:bodyPr wrap="square" numCol="1" rtlCol="0">
            <a:noAutofit/>
          </a:bodyPr>
          <a:lstStyle/>
          <a:p>
            <a:pPr algn="ctr"/>
            <a:r>
              <a:rPr lang="de-DE" sz="2800" dirty="0" err="1">
                <a:solidFill>
                  <a:srgbClr val="FF0000"/>
                </a:solidFill>
                <a:latin typeface="Segoe UI Black" panose="020B0A02040204020203" pitchFamily="34" charset="0"/>
                <a:ea typeface="Segoe UI Black" panose="020B0A02040204020203" pitchFamily="34" charset="0"/>
                <a:cs typeface="Segoe UI Light" panose="020B0502040204020203" pitchFamily="34" charset="0"/>
              </a:rPr>
              <a:t>good</a:t>
            </a:r>
            <a:endParaRPr lang="de-DE" sz="2800" dirty="0">
              <a:solidFill>
                <a:srgbClr val="FF0000"/>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36" name="TextBox 35">
            <a:extLst>
              <a:ext uri="{FF2B5EF4-FFF2-40B4-BE49-F238E27FC236}">
                <a16:creationId xmlns:a16="http://schemas.microsoft.com/office/drawing/2014/main" id="{A25AF905-EDED-4D30-8C14-9DC6FCB53186}"/>
              </a:ext>
            </a:extLst>
          </p:cNvPr>
          <p:cNvSpPr txBox="1"/>
          <p:nvPr/>
        </p:nvSpPr>
        <p:spPr>
          <a:xfrm>
            <a:off x="1117601" y="6213388"/>
            <a:ext cx="990150" cy="644612"/>
          </a:xfrm>
          <a:prstGeom prst="rect">
            <a:avLst/>
          </a:prstGeom>
          <a:noFill/>
        </p:spPr>
        <p:txBody>
          <a:bodyPr wrap="square" numCol="1" rtlCol="0">
            <a:noAutofit/>
          </a:bodyPr>
          <a:lstStyle/>
          <a:p>
            <a:pPr algn="ctr"/>
            <a:r>
              <a:rPr lang="de-DE" sz="2800" dirty="0" err="1">
                <a:solidFill>
                  <a:srgbClr val="FF0000"/>
                </a:solidFill>
                <a:latin typeface="Segoe UI Black" panose="020B0A02040204020203" pitchFamily="34" charset="0"/>
                <a:ea typeface="Segoe UI Black" panose="020B0A02040204020203" pitchFamily="34" charset="0"/>
                <a:cs typeface="Segoe UI Light" panose="020B0502040204020203" pitchFamily="34" charset="0"/>
              </a:rPr>
              <a:t>bad</a:t>
            </a:r>
            <a:endParaRPr lang="de-DE" sz="2800" dirty="0">
              <a:solidFill>
                <a:srgbClr val="FF0000"/>
              </a:solidFill>
              <a:latin typeface="Segoe UI Black" panose="020B0A02040204020203" pitchFamily="34" charset="0"/>
              <a:ea typeface="Segoe UI Black" panose="020B0A02040204020203" pitchFamily="34" charset="0"/>
              <a:cs typeface="Segoe UI Light" panose="020B0502040204020203" pitchFamily="34" charset="0"/>
            </a:endParaRPr>
          </a:p>
        </p:txBody>
      </p:sp>
      <p:cxnSp>
        <p:nvCxnSpPr>
          <p:cNvPr id="3" name="Straight Arrow Connector 2">
            <a:extLst>
              <a:ext uri="{FF2B5EF4-FFF2-40B4-BE49-F238E27FC236}">
                <a16:creationId xmlns:a16="http://schemas.microsoft.com/office/drawing/2014/main" id="{F2E4D34D-1495-4DB8-B9C4-F9A45570FBB8}"/>
              </a:ext>
            </a:extLst>
          </p:cNvPr>
          <p:cNvCxnSpPr>
            <a:cxnSpLocks/>
          </p:cNvCxnSpPr>
          <p:nvPr/>
        </p:nvCxnSpPr>
        <p:spPr>
          <a:xfrm>
            <a:off x="2107751" y="6534768"/>
            <a:ext cx="55354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A590AA3-CF2F-46A2-BE8C-02CF865CA345}"/>
              </a:ext>
            </a:extLst>
          </p:cNvPr>
          <p:cNvCxnSpPr>
            <a:cxnSpLocks/>
          </p:cNvCxnSpPr>
          <p:nvPr/>
        </p:nvCxnSpPr>
        <p:spPr>
          <a:xfrm flipH="1">
            <a:off x="3844291" y="6534768"/>
            <a:ext cx="59429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P spid="31" grpId="0" animBg="1"/>
      <p:bldP spid="32" grpId="0"/>
      <p:bldP spid="33"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FEE9FDF-D4EF-4AD1-82F1-35EE1B25CFC3}"/>
              </a:ext>
            </a:extLst>
          </p:cNvPr>
          <p:cNvPicPr>
            <a:picLocks noChangeAspect="1"/>
          </p:cNvPicPr>
          <p:nvPr/>
        </p:nvPicPr>
        <p:blipFill rotWithShape="1">
          <a:blip r:embed="rId3">
            <a:extLst>
              <a:ext uri="{28A0092B-C50C-407E-A947-70E740481C1C}">
                <a14:useLocalDpi xmlns:a14="http://schemas.microsoft.com/office/drawing/2010/main" val="0"/>
              </a:ext>
            </a:extLst>
          </a:blip>
          <a:srcRect r="29542"/>
          <a:stretch/>
        </p:blipFill>
        <p:spPr>
          <a:xfrm>
            <a:off x="3470793" y="817188"/>
            <a:ext cx="5250413" cy="5223623"/>
          </a:xfrm>
          <a:prstGeom prst="rect">
            <a:avLst/>
          </a:prstGeom>
        </p:spPr>
      </p:pic>
      <p:sp>
        <p:nvSpPr>
          <p:cNvPr id="4" name="TextBox 3">
            <a:extLst>
              <a:ext uri="{FF2B5EF4-FFF2-40B4-BE49-F238E27FC236}">
                <a16:creationId xmlns:a16="http://schemas.microsoft.com/office/drawing/2014/main" id="{E814C042-FD03-4DBF-8C09-35D4BB9EF42B}"/>
              </a:ext>
            </a:extLst>
          </p:cNvPr>
          <p:cNvSpPr txBox="1"/>
          <p:nvPr/>
        </p:nvSpPr>
        <p:spPr>
          <a:xfrm>
            <a:off x="0" y="6482641"/>
            <a:ext cx="8999177" cy="375359"/>
          </a:xfrm>
          <a:prstGeom prst="rect">
            <a:avLst/>
          </a:prstGeom>
          <a:noFill/>
        </p:spPr>
        <p:txBody>
          <a:bodyPr wrap="square" rtlCol="0">
            <a:spAutoFit/>
          </a:bodyPr>
          <a:lstStyle/>
          <a:p>
            <a:pPr>
              <a:lnSpc>
                <a:spcPct val="150000"/>
              </a:lnSpc>
            </a:pPr>
            <a:r>
              <a:rPr lang="de-DE" sz="1400" dirty="0">
                <a:latin typeface="Segoe UI Light" panose="020B0502040204020203" pitchFamily="34" charset="0"/>
                <a:cs typeface="Segoe UI Light" panose="020B0502040204020203" pitchFamily="34" charset="0"/>
              </a:rPr>
              <a:t>Source: </a:t>
            </a:r>
            <a:r>
              <a:rPr lang="de-DE" sz="1400" dirty="0">
                <a:latin typeface="Segoe UI Light" panose="020B0502040204020203" pitchFamily="34" charset="0"/>
                <a:cs typeface="Segoe UI Light" panose="020B0502040204020203" pitchFamily="34" charset="0"/>
                <a:hlinkClick r:id="rId4"/>
              </a:rPr>
              <a:t>https://www.globio.info/what-is-globio</a:t>
            </a:r>
            <a:r>
              <a:rPr lang="de-DE" sz="1400" dirty="0">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381594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lapper board with solid fill">
            <a:extLst>
              <a:ext uri="{FF2B5EF4-FFF2-40B4-BE49-F238E27FC236}">
                <a16:creationId xmlns:a16="http://schemas.microsoft.com/office/drawing/2014/main" id="{B77C5C24-EEC9-4A2D-B622-30CF340432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3037" y="0"/>
            <a:ext cx="6165925" cy="6165925"/>
          </a:xfrm>
          <a:prstGeom prst="rect">
            <a:avLst/>
          </a:prstGeom>
        </p:spPr>
      </p:pic>
    </p:spTree>
    <p:extLst>
      <p:ext uri="{BB962C8B-B14F-4D97-AF65-F5344CB8AC3E}">
        <p14:creationId xmlns:p14="http://schemas.microsoft.com/office/powerpoint/2010/main" val="1650615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B6FBA9-81C6-4A4D-B378-A96CB22F7D8A}"/>
              </a:ext>
            </a:extLst>
          </p:cNvPr>
          <p:cNvSpPr txBox="1"/>
          <p:nvPr/>
        </p:nvSpPr>
        <p:spPr>
          <a:xfrm>
            <a:off x="638616" y="2151727"/>
            <a:ext cx="10914768" cy="2554545"/>
          </a:xfrm>
          <a:prstGeom prst="rect">
            <a:avLst/>
          </a:prstGeom>
          <a:noFill/>
        </p:spPr>
        <p:txBody>
          <a:bodyPr wrap="square" rtlCol="0">
            <a:spAutoFit/>
          </a:bodyPr>
          <a:lstStyle/>
          <a:p>
            <a:pPr algn="ctr"/>
            <a:r>
              <a:rPr lang="de-DE" sz="4000" dirty="0">
                <a:latin typeface="Segoe UI Black" panose="020B0A02040204020203" pitchFamily="34" charset="0"/>
                <a:ea typeface="Segoe UI Black" panose="020B0A02040204020203" pitchFamily="34" charset="0"/>
                <a:cs typeface="Segoe UI Light" panose="020B0502040204020203" pitchFamily="34" charset="0"/>
              </a:rPr>
              <a:t>“</a:t>
            </a:r>
            <a:r>
              <a:rPr lang="en-US" sz="4000" dirty="0">
                <a:latin typeface="Segoe UI Black" panose="020B0A02040204020203" pitchFamily="34" charset="0"/>
                <a:ea typeface="Segoe UI Black" panose="020B0A02040204020203" pitchFamily="34" charset="0"/>
                <a:cs typeface="Segoe UI Light" panose="020B0502040204020203" pitchFamily="34" charset="0"/>
              </a:rPr>
              <a:t>Estimating future trends in biodiversity for all seven scenarios, ten time horizons and four IAMs was not possible for all BDMs.”</a:t>
            </a:r>
            <a:endParaRPr lang="nb-NO" sz="4000" dirty="0">
              <a:latin typeface="Segoe UI Light" panose="020B0502040204020203" pitchFamily="34" charset="0"/>
              <a:ea typeface="Segoe UI Black" panose="020B0A02040204020203" pitchFamily="34" charset="0"/>
              <a:cs typeface="Segoe UI Light" panose="020B0502040204020203" pitchFamily="34" charset="0"/>
            </a:endParaRPr>
          </a:p>
        </p:txBody>
      </p:sp>
    </p:spTree>
    <p:extLst>
      <p:ext uri="{BB962C8B-B14F-4D97-AF65-F5344CB8AC3E}">
        <p14:creationId xmlns:p14="http://schemas.microsoft.com/office/powerpoint/2010/main" val="341981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2670A4-86F2-4701-BA00-ED2F53433C35}"/>
              </a:ext>
            </a:extLst>
          </p:cNvPr>
          <p:cNvSpPr/>
          <p:nvPr/>
        </p:nvSpPr>
        <p:spPr>
          <a:xfrm>
            <a:off x="0" y="0"/>
            <a:ext cx="6096000" cy="685800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Rectangle 3">
            <a:extLst>
              <a:ext uri="{FF2B5EF4-FFF2-40B4-BE49-F238E27FC236}">
                <a16:creationId xmlns:a16="http://schemas.microsoft.com/office/drawing/2014/main" id="{B99DA0A2-68AE-423A-9205-76C3430FF0FB}"/>
              </a:ext>
            </a:extLst>
          </p:cNvPr>
          <p:cNvSpPr/>
          <p:nvPr/>
        </p:nvSpPr>
        <p:spPr>
          <a:xfrm>
            <a:off x="6096000" y="0"/>
            <a:ext cx="6096000" cy="685800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TextBox 6">
            <a:extLst>
              <a:ext uri="{FF2B5EF4-FFF2-40B4-BE49-F238E27FC236}">
                <a16:creationId xmlns:a16="http://schemas.microsoft.com/office/drawing/2014/main" id="{3DB6FBA9-81C6-4A4D-B378-A96CB22F7D8A}"/>
              </a:ext>
            </a:extLst>
          </p:cNvPr>
          <p:cNvSpPr txBox="1"/>
          <p:nvPr/>
        </p:nvSpPr>
        <p:spPr>
          <a:xfrm>
            <a:off x="0" y="766732"/>
            <a:ext cx="6096000" cy="5324535"/>
          </a:xfrm>
          <a:prstGeom prst="rect">
            <a:avLst/>
          </a:prstGeom>
          <a:noFill/>
        </p:spPr>
        <p:txBody>
          <a:bodyPr wrap="square" rtlCol="0">
            <a:spAutoFit/>
          </a:bodyPr>
          <a:lstStyle/>
          <a:p>
            <a:pPr marL="571500" indent="-571500">
              <a:spcBef>
                <a:spcPts val="1200"/>
              </a:spcBef>
              <a:buFont typeface="Wingdings" panose="05000000000000000000" pitchFamily="2" charset="2"/>
              <a:buChar char="§"/>
            </a:pP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Cont‘d</a:t>
            </a:r>
            <a:r>
              <a:rPr lang="de-DE" sz="4000" dirty="0">
                <a:latin typeface="Segoe UI Black" panose="020B0A02040204020203" pitchFamily="34" charset="0"/>
                <a:ea typeface="Segoe UI Black" panose="020B0A02040204020203" pitchFamily="34" charset="0"/>
                <a:cs typeface="Segoe UI Light" panose="020B0502040204020203" pitchFamily="34" charset="0"/>
              </a:rPr>
              <a:t> global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biodiv</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decline</a:t>
            </a:r>
            <a:endParaRPr lang="de-DE" sz="40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spcBef>
                <a:spcPts val="1200"/>
              </a:spcBef>
              <a:buFont typeface="Wingdings" panose="05000000000000000000" pitchFamily="2" charset="2"/>
              <a:buChar char="§"/>
            </a:pPr>
            <a:r>
              <a:rPr lang="de-DE" sz="4000" dirty="0">
                <a:latin typeface="Segoe UI Black" panose="020B0A02040204020203" pitchFamily="34" charset="0"/>
                <a:ea typeface="Segoe UI Black" panose="020B0A02040204020203" pitchFamily="34" charset="0"/>
                <a:cs typeface="Segoe UI Light" panose="020B0502040204020203" pitchFamily="34" charset="0"/>
              </a:rPr>
              <a:t>Rates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of</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biodiv</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losses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2010-2050 ≥ 1970-2010</a:t>
            </a:r>
          </a:p>
          <a:p>
            <a:pPr marL="571500" indent="-571500">
              <a:spcBef>
                <a:spcPts val="1200"/>
              </a:spcBef>
              <a:buFont typeface="Wingdings" panose="05000000000000000000" pitchFamily="2" charset="2"/>
              <a:buChar char="§"/>
            </a:pPr>
            <a:r>
              <a:rPr lang="de-DE" sz="4000" dirty="0" err="1">
                <a:latin typeface="Segoe UI Black" panose="020B0A02040204020203" pitchFamily="34" charset="0"/>
                <a:ea typeface="Segoe UI Black" panose="020B0A02040204020203" pitchFamily="34" charset="0"/>
                <a:cs typeface="Segoe UI Light" panose="020B0502040204020203" pitchFamily="34" charset="0"/>
              </a:rPr>
              <a:t>Percentage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losses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were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greatest</a:t>
            </a:r>
            <a:r>
              <a:rPr lang="de-DE" sz="4000" dirty="0">
                <a:latin typeface="Segoe UI Black" panose="020B0A02040204020203" pitchFamily="34" charset="0"/>
                <a:ea typeface="Segoe UI Black" panose="020B0A02040204020203" pitchFamily="34" charset="0"/>
                <a:cs typeface="Segoe UI Light" panose="020B0502040204020203" pitchFamily="34" charset="0"/>
              </a:rPr>
              <a:t> in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biod</a:t>
            </a:r>
            <a:r>
              <a:rPr lang="de-DE" sz="4000" dirty="0">
                <a:latin typeface="Segoe UI Black" panose="020B0A02040204020203" pitchFamily="34" charset="0"/>
                <a:ea typeface="Segoe UI Black" panose="020B0A02040204020203" pitchFamily="34" charset="0"/>
                <a:cs typeface="Segoe UI Light" panose="020B0502040204020203" pitchFamily="34" charset="0"/>
              </a:rPr>
              <a:t>.-</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rich</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regions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p>
        </p:txBody>
      </p:sp>
      <p:sp>
        <p:nvSpPr>
          <p:cNvPr id="5" name="TextBox 4">
            <a:extLst>
              <a:ext uri="{FF2B5EF4-FFF2-40B4-BE49-F238E27FC236}">
                <a16:creationId xmlns:a16="http://schemas.microsoft.com/office/drawing/2014/main" id="{9B4B5F80-536C-42EE-A71A-28F33E60FDC6}"/>
              </a:ext>
            </a:extLst>
          </p:cNvPr>
          <p:cNvSpPr txBox="1"/>
          <p:nvPr/>
        </p:nvSpPr>
        <p:spPr>
          <a:xfrm>
            <a:off x="6096000" y="74234"/>
            <a:ext cx="6096000" cy="6709529"/>
          </a:xfrm>
          <a:prstGeom prst="rect">
            <a:avLst/>
          </a:prstGeom>
          <a:noFill/>
        </p:spPr>
        <p:txBody>
          <a:bodyPr wrap="square" rtlCol="0">
            <a:spAutoFit/>
          </a:bodyPr>
          <a:lstStyle/>
          <a:p>
            <a:pPr marL="571500" indent="-571500">
              <a:spcBef>
                <a:spcPts val="1200"/>
              </a:spcBef>
              <a:buFont typeface="Wingdings" panose="05000000000000000000" pitchFamily="2" charset="2"/>
              <a:buChar char="§"/>
            </a:pPr>
            <a:r>
              <a:rPr lang="de-DE" sz="4000" dirty="0">
                <a:latin typeface="Segoe UI Black" panose="020B0A02040204020203" pitchFamily="34" charset="0"/>
                <a:ea typeface="Segoe UI Black" panose="020B0A02040204020203" pitchFamily="34" charset="0"/>
                <a:cs typeface="Segoe UI Light" panose="020B0502040204020203" pitchFamily="34" charset="0"/>
              </a:rPr>
              <a:t>IAP: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halted</a:t>
            </a:r>
            <a:r>
              <a:rPr lang="de-DE" sz="4000" dirty="0">
                <a:latin typeface="Segoe UI Black" panose="020B0A02040204020203" pitchFamily="34" charset="0"/>
                <a:ea typeface="Segoe UI Black" panose="020B0A02040204020203" pitchFamily="34" charset="0"/>
                <a:cs typeface="Segoe UI Light" panose="020B0502040204020203" pitchFamily="34" charset="0"/>
              </a:rPr>
              <a:t> 2050 + subsequent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recovery</a:t>
            </a:r>
            <a:r>
              <a:rPr lang="de-DE" sz="4000" dirty="0">
                <a:latin typeface="Segoe UI Black" panose="020B0A02040204020203" pitchFamily="34" charset="0"/>
                <a:ea typeface="Segoe UI Black" panose="020B0A02040204020203" pitchFamily="34" charset="0"/>
                <a:cs typeface="Segoe UI Light" panose="020B0502040204020203" pitchFamily="34" charset="0"/>
              </a:rPr>
              <a:t> + non-</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biodiv</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benefits</a:t>
            </a:r>
            <a:endParaRPr lang="de-DE" sz="40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spcBef>
                <a:spcPts val="1200"/>
              </a:spcBef>
              <a:buFont typeface="Wingdings" panose="05000000000000000000" pitchFamily="2" charset="2"/>
              <a:buChar char="§"/>
            </a:pPr>
            <a:r>
              <a:rPr lang="de-DE" sz="4000" dirty="0" err="1">
                <a:latin typeface="Segoe UI Black" panose="020B0A02040204020203" pitchFamily="34" charset="0"/>
                <a:ea typeface="Segoe UI Black" panose="020B0A02040204020203" pitchFamily="34" charset="0"/>
                <a:cs typeface="Segoe UI Light" panose="020B0502040204020203" pitchFamily="34" charset="0"/>
              </a:rPr>
              <a:t>Only</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conservation</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insufficient</a:t>
            </a:r>
            <a:endParaRPr lang="de-DE" sz="40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spcBef>
                <a:spcPts val="1200"/>
              </a:spcBef>
              <a:buFont typeface="Wingdings" panose="05000000000000000000" pitchFamily="2" charset="2"/>
              <a:buChar char="§"/>
            </a:pPr>
            <a:r>
              <a:rPr lang="de-DE" sz="4000" dirty="0">
                <a:latin typeface="Segoe UI Black" panose="020B0A02040204020203" pitchFamily="34" charset="0"/>
                <a:ea typeface="Segoe UI Black" panose="020B0A02040204020203" pitchFamily="34" charset="0"/>
                <a:cs typeface="Segoe UI Light" panose="020B0502040204020203" pitchFamily="34" charset="0"/>
              </a:rPr>
              <a:t>Food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system</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transf</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required</a:t>
            </a:r>
            <a:endParaRPr lang="de-DE" sz="40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spcBef>
                <a:spcPts val="1200"/>
              </a:spcBef>
              <a:buFont typeface="Wingdings" panose="05000000000000000000" pitchFamily="2" charset="2"/>
              <a:buChar char="§"/>
            </a:pPr>
            <a:r>
              <a:rPr lang="de-DE" sz="4000" dirty="0" err="1">
                <a:latin typeface="Segoe UI Black" panose="020B0A02040204020203" pitchFamily="34" charset="0"/>
                <a:ea typeface="Segoe UI Black" panose="020B0A02040204020203" pitchFamily="34" charset="0"/>
                <a:cs typeface="Segoe UI Light" panose="020B0502040204020203" pitchFamily="34" charset="0"/>
              </a:rPr>
              <a:t>Full</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reversal</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requires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add</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interventions</a:t>
            </a:r>
            <a:endParaRPr lang="de-DE" sz="4000" dirty="0">
              <a:latin typeface="Segoe UI Black" panose="020B0A02040204020203" pitchFamily="34" charset="0"/>
              <a:ea typeface="Segoe UI Black" panose="020B0A02040204020203" pitchFamily="34" charset="0"/>
              <a:cs typeface="Segoe UI Light" panose="020B0502040204020203" pitchFamily="34" charset="0"/>
            </a:endParaRPr>
          </a:p>
        </p:txBody>
      </p:sp>
    </p:spTree>
    <p:extLst>
      <p:ext uri="{BB962C8B-B14F-4D97-AF65-F5344CB8AC3E}">
        <p14:creationId xmlns:p14="http://schemas.microsoft.com/office/powerpoint/2010/main" val="321366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4FF5F0-8C69-45CE-8050-4E5019B09735}"/>
              </a:ext>
            </a:extLst>
          </p:cNvPr>
          <p:cNvSpPr/>
          <p:nvPr/>
        </p:nvSpPr>
        <p:spPr>
          <a:xfrm>
            <a:off x="0" y="1"/>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2" name="Group 11">
            <a:extLst>
              <a:ext uri="{FF2B5EF4-FFF2-40B4-BE49-F238E27FC236}">
                <a16:creationId xmlns:a16="http://schemas.microsoft.com/office/drawing/2014/main" id="{AF46863F-DA67-46B4-B335-ADED0B967F1C}"/>
              </a:ext>
            </a:extLst>
          </p:cNvPr>
          <p:cNvGrpSpPr/>
          <p:nvPr/>
        </p:nvGrpSpPr>
        <p:grpSpPr>
          <a:xfrm>
            <a:off x="0" y="111950"/>
            <a:ext cx="12192000" cy="6423235"/>
            <a:chOff x="0" y="111950"/>
            <a:chExt cx="12192000" cy="6423235"/>
          </a:xfrm>
        </p:grpSpPr>
        <p:pic>
          <p:nvPicPr>
            <p:cNvPr id="13" name="Picture 12">
              <a:extLst>
                <a:ext uri="{FF2B5EF4-FFF2-40B4-BE49-F238E27FC236}">
                  <a16:creationId xmlns:a16="http://schemas.microsoft.com/office/drawing/2014/main" id="{C20E49D5-5A77-4308-AF34-78392A7CF71B}"/>
                </a:ext>
              </a:extLst>
            </p:cNvPr>
            <p:cNvPicPr>
              <a:picLocks noChangeAspect="1"/>
            </p:cNvPicPr>
            <p:nvPr/>
          </p:nvPicPr>
          <p:blipFill>
            <a:blip r:embed="rId3"/>
            <a:stretch>
              <a:fillRect/>
            </a:stretch>
          </p:blipFill>
          <p:spPr>
            <a:xfrm>
              <a:off x="0" y="111950"/>
              <a:ext cx="12192000" cy="5128029"/>
            </a:xfrm>
            <a:prstGeom prst="rect">
              <a:avLst/>
            </a:prstGeom>
          </p:spPr>
        </p:pic>
        <p:pic>
          <p:nvPicPr>
            <p:cNvPr id="14" name="Picture 13">
              <a:extLst>
                <a:ext uri="{FF2B5EF4-FFF2-40B4-BE49-F238E27FC236}">
                  <a16:creationId xmlns:a16="http://schemas.microsoft.com/office/drawing/2014/main" id="{07EBA106-1901-4FC9-B719-DEBFE099B8C5}"/>
                </a:ext>
              </a:extLst>
            </p:cNvPr>
            <p:cNvPicPr>
              <a:picLocks noChangeAspect="1"/>
            </p:cNvPicPr>
            <p:nvPr/>
          </p:nvPicPr>
          <p:blipFill>
            <a:blip r:embed="rId4"/>
            <a:stretch>
              <a:fillRect/>
            </a:stretch>
          </p:blipFill>
          <p:spPr>
            <a:xfrm>
              <a:off x="0" y="5239979"/>
              <a:ext cx="12192000" cy="1295206"/>
            </a:xfrm>
            <a:prstGeom prst="rect">
              <a:avLst/>
            </a:prstGeom>
          </p:spPr>
        </p:pic>
      </p:grpSp>
    </p:spTree>
    <p:extLst>
      <p:ext uri="{BB962C8B-B14F-4D97-AF65-F5344CB8AC3E}">
        <p14:creationId xmlns:p14="http://schemas.microsoft.com/office/powerpoint/2010/main" val="2855740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D103CFE-4516-4F73-8F09-B8EF6B5CDD30}"/>
              </a:ext>
            </a:extLst>
          </p:cNvPr>
          <p:cNvPicPr>
            <a:picLocks noChangeAspect="1"/>
          </p:cNvPicPr>
          <p:nvPr/>
        </p:nvPicPr>
        <p:blipFill rotWithShape="1">
          <a:blip r:embed="rId3">
            <a:extLst>
              <a:ext uri="{28A0092B-C50C-407E-A947-70E740481C1C}">
                <a14:useLocalDpi xmlns:a14="http://schemas.microsoft.com/office/drawing/2010/main" val="0"/>
              </a:ext>
            </a:extLst>
          </a:blip>
          <a:srcRect t="33098"/>
          <a:stretch/>
        </p:blipFill>
        <p:spPr>
          <a:xfrm>
            <a:off x="2046926" y="0"/>
            <a:ext cx="8098148" cy="6858000"/>
          </a:xfrm>
          <a:prstGeom prst="rect">
            <a:avLst/>
          </a:prstGeom>
        </p:spPr>
      </p:pic>
      <p:sp>
        <p:nvSpPr>
          <p:cNvPr id="4" name="Rectangle 3">
            <a:extLst>
              <a:ext uri="{FF2B5EF4-FFF2-40B4-BE49-F238E27FC236}">
                <a16:creationId xmlns:a16="http://schemas.microsoft.com/office/drawing/2014/main" id="{D49AB989-9C7A-45D7-981A-046036EE4592}"/>
              </a:ext>
            </a:extLst>
          </p:cNvPr>
          <p:cNvSpPr/>
          <p:nvPr/>
        </p:nvSpPr>
        <p:spPr>
          <a:xfrm>
            <a:off x="-1" y="3429000"/>
            <a:ext cx="12192001"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30400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D103CFE-4516-4F73-8F09-B8EF6B5CDD30}"/>
              </a:ext>
            </a:extLst>
          </p:cNvPr>
          <p:cNvPicPr>
            <a:picLocks noChangeAspect="1"/>
          </p:cNvPicPr>
          <p:nvPr/>
        </p:nvPicPr>
        <p:blipFill rotWithShape="1">
          <a:blip r:embed="rId3">
            <a:extLst>
              <a:ext uri="{28A0092B-C50C-407E-A947-70E740481C1C}">
                <a14:useLocalDpi xmlns:a14="http://schemas.microsoft.com/office/drawing/2010/main" val="0"/>
              </a:ext>
            </a:extLst>
          </a:blip>
          <a:srcRect t="66549"/>
          <a:stretch/>
        </p:blipFill>
        <p:spPr>
          <a:xfrm>
            <a:off x="2641841" y="3429000"/>
            <a:ext cx="8098148" cy="3429000"/>
          </a:xfrm>
          <a:prstGeom prst="rect">
            <a:avLst/>
          </a:prstGeom>
        </p:spPr>
      </p:pic>
      <p:pic>
        <p:nvPicPr>
          <p:cNvPr id="4" name="Picture 3" descr="Chart&#10;&#10;Description automatically generated">
            <a:extLst>
              <a:ext uri="{FF2B5EF4-FFF2-40B4-BE49-F238E27FC236}">
                <a16:creationId xmlns:a16="http://schemas.microsoft.com/office/drawing/2014/main" id="{9F8E1B37-8EE6-41C7-94AC-DBB3B7EF5795}"/>
              </a:ext>
            </a:extLst>
          </p:cNvPr>
          <p:cNvPicPr>
            <a:picLocks noChangeAspect="1"/>
          </p:cNvPicPr>
          <p:nvPr/>
        </p:nvPicPr>
        <p:blipFill rotWithShape="1">
          <a:blip r:embed="rId3">
            <a:extLst>
              <a:ext uri="{28A0092B-C50C-407E-A947-70E740481C1C}">
                <a14:useLocalDpi xmlns:a14="http://schemas.microsoft.com/office/drawing/2010/main" val="0"/>
              </a:ext>
            </a:extLst>
          </a:blip>
          <a:srcRect l="61217" t="38662" b="39306"/>
          <a:stretch/>
        </p:blipFill>
        <p:spPr>
          <a:xfrm>
            <a:off x="-1" y="4043190"/>
            <a:ext cx="2803645" cy="2016087"/>
          </a:xfrm>
          <a:prstGeom prst="rect">
            <a:avLst/>
          </a:prstGeom>
        </p:spPr>
      </p:pic>
      <p:pic>
        <p:nvPicPr>
          <p:cNvPr id="5" name="Picture 4" descr="Chart, line chart&#10;&#10;Description automatically generated">
            <a:extLst>
              <a:ext uri="{FF2B5EF4-FFF2-40B4-BE49-F238E27FC236}">
                <a16:creationId xmlns:a16="http://schemas.microsoft.com/office/drawing/2014/main" id="{00B396B2-8FE4-458C-9ADF-F5EF6D46B439}"/>
              </a:ext>
            </a:extLst>
          </p:cNvPr>
          <p:cNvPicPr>
            <a:picLocks noChangeAspect="1"/>
          </p:cNvPicPr>
          <p:nvPr/>
        </p:nvPicPr>
        <p:blipFill rotWithShape="1">
          <a:blip r:embed="rId4">
            <a:extLst>
              <a:ext uri="{28A0092B-C50C-407E-A947-70E740481C1C}">
                <a14:useLocalDpi xmlns:a14="http://schemas.microsoft.com/office/drawing/2010/main" val="0"/>
              </a:ext>
            </a:extLst>
          </a:blip>
          <a:srcRect r="17774" b="51373"/>
          <a:stretch/>
        </p:blipFill>
        <p:spPr>
          <a:xfrm>
            <a:off x="2950998" y="0"/>
            <a:ext cx="5346393" cy="3002583"/>
          </a:xfrm>
          <a:prstGeom prst="rect">
            <a:avLst/>
          </a:prstGeom>
        </p:spPr>
      </p:pic>
      <p:pic>
        <p:nvPicPr>
          <p:cNvPr id="6" name="Picture 5" descr="Chart, line chart&#10;&#10;Description automatically generated">
            <a:extLst>
              <a:ext uri="{FF2B5EF4-FFF2-40B4-BE49-F238E27FC236}">
                <a16:creationId xmlns:a16="http://schemas.microsoft.com/office/drawing/2014/main" id="{C5FA34D7-7A22-440C-AEE5-01000645358C}"/>
              </a:ext>
            </a:extLst>
          </p:cNvPr>
          <p:cNvPicPr>
            <a:picLocks noChangeAspect="1"/>
          </p:cNvPicPr>
          <p:nvPr/>
        </p:nvPicPr>
        <p:blipFill rotWithShape="1">
          <a:blip r:embed="rId4">
            <a:extLst>
              <a:ext uri="{28A0092B-C50C-407E-A947-70E740481C1C}">
                <a14:useLocalDpi xmlns:a14="http://schemas.microsoft.com/office/drawing/2010/main" val="0"/>
              </a:ext>
            </a:extLst>
          </a:blip>
          <a:srcRect t="94939" r="470" b="316"/>
          <a:stretch/>
        </p:blipFill>
        <p:spPr>
          <a:xfrm>
            <a:off x="2950998" y="3002583"/>
            <a:ext cx="6471554" cy="292993"/>
          </a:xfrm>
          <a:prstGeom prst="rect">
            <a:avLst/>
          </a:prstGeom>
        </p:spPr>
      </p:pic>
      <p:pic>
        <p:nvPicPr>
          <p:cNvPr id="7" name="Picture 6" descr="Chart, line chart&#10;&#10;Description automatically generated">
            <a:extLst>
              <a:ext uri="{FF2B5EF4-FFF2-40B4-BE49-F238E27FC236}">
                <a16:creationId xmlns:a16="http://schemas.microsoft.com/office/drawing/2014/main" id="{40A9966A-22BB-44E9-83B6-F4FCD8DDF9F0}"/>
              </a:ext>
            </a:extLst>
          </p:cNvPr>
          <p:cNvPicPr>
            <a:picLocks noChangeAspect="1"/>
          </p:cNvPicPr>
          <p:nvPr/>
        </p:nvPicPr>
        <p:blipFill rotWithShape="1">
          <a:blip r:embed="rId4">
            <a:extLst>
              <a:ext uri="{28A0092B-C50C-407E-A947-70E740481C1C}">
                <a14:useLocalDpi xmlns:a14="http://schemas.microsoft.com/office/drawing/2010/main" val="0"/>
              </a:ext>
            </a:extLst>
          </a:blip>
          <a:srcRect l="82363" t="39041" r="470" b="41273"/>
          <a:stretch/>
        </p:blipFill>
        <p:spPr>
          <a:xfrm>
            <a:off x="8402492" y="1067696"/>
            <a:ext cx="1116197" cy="1215614"/>
          </a:xfrm>
          <a:prstGeom prst="rect">
            <a:avLst/>
          </a:prstGeom>
        </p:spPr>
      </p:pic>
      <p:sp>
        <p:nvSpPr>
          <p:cNvPr id="8" name="TextBox 7">
            <a:extLst>
              <a:ext uri="{FF2B5EF4-FFF2-40B4-BE49-F238E27FC236}">
                <a16:creationId xmlns:a16="http://schemas.microsoft.com/office/drawing/2014/main" id="{AD8EDEC7-3C0B-4ACA-A221-83C3AD37765B}"/>
              </a:ext>
            </a:extLst>
          </p:cNvPr>
          <p:cNvSpPr txBox="1"/>
          <p:nvPr/>
        </p:nvSpPr>
        <p:spPr>
          <a:xfrm>
            <a:off x="8402492" y="184840"/>
            <a:ext cx="3244696" cy="523220"/>
          </a:xfrm>
          <a:prstGeom prst="rect">
            <a:avLst/>
          </a:prstGeom>
          <a:noFill/>
        </p:spPr>
        <p:txBody>
          <a:bodyPr wrap="square" rtlCol="0">
            <a:spAutoFit/>
          </a:bodyPr>
          <a:lstStyle/>
          <a:p>
            <a:r>
              <a:rPr lang="de-DE" sz="1400" dirty="0" err="1">
                <a:latin typeface="Segoe UI Light" panose="020B0502040204020203" pitchFamily="34" charset="0"/>
                <a:ea typeface="Segoe UI Black" panose="020B0A02040204020203" pitchFamily="34" charset="0"/>
                <a:cs typeface="Segoe UI Light" panose="020B0502040204020203" pitchFamily="34" charset="0"/>
              </a:rPr>
              <a:t>From</a:t>
            </a:r>
            <a:r>
              <a:rPr lang="de-DE" sz="1400" dirty="0">
                <a:latin typeface="Segoe UI Light" panose="020B0502040204020203" pitchFamily="34" charset="0"/>
                <a:ea typeface="Segoe UI Black" panose="020B0A02040204020203" pitchFamily="34" charset="0"/>
                <a:cs typeface="Segoe UI Light" panose="020B0502040204020203" pitchFamily="34" charset="0"/>
              </a:rPr>
              <a:t> </a:t>
            </a:r>
            <a:r>
              <a:rPr lang="de-DE" sz="1400" dirty="0" err="1">
                <a:latin typeface="Segoe UI Light" panose="020B0502040204020203" pitchFamily="34" charset="0"/>
                <a:ea typeface="Segoe UI Black" panose="020B0A02040204020203" pitchFamily="34" charset="0"/>
                <a:cs typeface="Segoe UI Light" panose="020B0502040204020203" pitchFamily="34" charset="0"/>
              </a:rPr>
              <a:t>land</a:t>
            </a:r>
            <a:r>
              <a:rPr lang="de-DE" sz="1400" dirty="0">
                <a:latin typeface="Segoe UI Light" panose="020B0502040204020203" pitchFamily="34" charset="0"/>
                <a:ea typeface="Segoe UI Black" panose="020B0A02040204020203" pitchFamily="34" charset="0"/>
                <a:cs typeface="Segoe UI Light" panose="020B0502040204020203" pitchFamily="34" charset="0"/>
              </a:rPr>
              <a:t> </a:t>
            </a:r>
            <a:r>
              <a:rPr lang="de-DE" sz="1400" dirty="0" err="1">
                <a:latin typeface="Segoe UI Light" panose="020B0502040204020203" pitchFamily="34" charset="0"/>
                <a:ea typeface="Segoe UI Black" panose="020B0A02040204020203" pitchFamily="34" charset="0"/>
                <a:cs typeface="Segoe UI Light" panose="020B0502040204020203" pitchFamily="34" charset="0"/>
              </a:rPr>
              <a:t>use</a:t>
            </a:r>
            <a:r>
              <a:rPr lang="de-DE" sz="1400" dirty="0">
                <a:latin typeface="Segoe UI Light" panose="020B0502040204020203" pitchFamily="34" charset="0"/>
                <a:ea typeface="Segoe UI Black" panose="020B0A02040204020203" pitchFamily="34" charset="0"/>
                <a:cs typeface="Segoe UI Light" panose="020B0502040204020203" pitchFamily="34" charset="0"/>
              </a:rPr>
              <a:t> </a:t>
            </a:r>
            <a:r>
              <a:rPr lang="de-DE" sz="1400" dirty="0" err="1">
                <a:latin typeface="Segoe UI Light" panose="020B0502040204020203" pitchFamily="34" charset="0"/>
                <a:ea typeface="Segoe UI Black" panose="020B0A02040204020203" pitchFamily="34" charset="0"/>
                <a:cs typeface="Segoe UI Light" panose="020B0502040204020203" pitchFamily="34" charset="0"/>
              </a:rPr>
              <a:t>paper</a:t>
            </a:r>
            <a:r>
              <a:rPr lang="de-DE" sz="1400" dirty="0">
                <a:latin typeface="Segoe UI Light" panose="020B0502040204020203" pitchFamily="34" charset="0"/>
                <a:ea typeface="Segoe UI Black" panose="020B0A02040204020203" pitchFamily="34" charset="0"/>
                <a:cs typeface="Segoe UI Light" panose="020B0502040204020203" pitchFamily="34" charset="0"/>
              </a:rPr>
              <a:t> </a:t>
            </a:r>
            <a:r>
              <a:rPr lang="de-DE" sz="1400" dirty="0" err="1">
                <a:latin typeface="Segoe UI Light" panose="020B0502040204020203" pitchFamily="34" charset="0"/>
                <a:ea typeface="Segoe UI Black" panose="020B0A02040204020203" pitchFamily="34" charset="0"/>
                <a:cs typeface="Segoe UI Light" panose="020B0502040204020203" pitchFamily="34" charset="0"/>
              </a:rPr>
              <a:t>by</a:t>
            </a:r>
            <a:r>
              <a:rPr lang="de-DE" sz="1400" dirty="0">
                <a:latin typeface="Segoe UI Light" panose="020B0502040204020203" pitchFamily="34" charset="0"/>
                <a:ea typeface="Segoe UI Black" panose="020B0A02040204020203" pitchFamily="34" charset="0"/>
                <a:cs typeface="Segoe UI Light" panose="020B0502040204020203" pitchFamily="34" charset="0"/>
              </a:rPr>
              <a:t> </a:t>
            </a:r>
            <a:r>
              <a:rPr lang="de-DE" sz="1400" dirty="0" err="1">
                <a:latin typeface="Segoe UI Light" panose="020B0502040204020203" pitchFamily="34" charset="0"/>
                <a:ea typeface="Segoe UI Black" panose="020B0A02040204020203" pitchFamily="34" charset="0"/>
                <a:cs typeface="Segoe UI Light" panose="020B0502040204020203" pitchFamily="34" charset="0"/>
                <a:hlinkClick r:id="rId5"/>
              </a:rPr>
              <a:t>Stehfest</a:t>
            </a:r>
            <a:r>
              <a:rPr lang="de-DE" sz="1400" dirty="0">
                <a:latin typeface="Segoe UI Light" panose="020B0502040204020203" pitchFamily="34" charset="0"/>
                <a:ea typeface="Segoe UI Black" panose="020B0A02040204020203" pitchFamily="34" charset="0"/>
                <a:cs typeface="Segoe UI Light" panose="020B0502040204020203" pitchFamily="34" charset="0"/>
                <a:hlinkClick r:id="rId5"/>
              </a:rPr>
              <a:t> et al., 2019</a:t>
            </a:r>
            <a:endParaRPr lang="de-DE" sz="1400" dirty="0">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A833E727-3B73-4ADB-9C4B-CC78F49D0DEC}"/>
              </a:ext>
            </a:extLst>
          </p:cNvPr>
          <p:cNvSpPr/>
          <p:nvPr/>
        </p:nvSpPr>
        <p:spPr>
          <a:xfrm>
            <a:off x="-1" y="0"/>
            <a:ext cx="12192001"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26144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61CC44-E759-41AB-9E29-E4203F60276C}"/>
              </a:ext>
            </a:extLst>
          </p:cNvPr>
          <p:cNvSpPr txBox="1"/>
          <p:nvPr/>
        </p:nvSpPr>
        <p:spPr>
          <a:xfrm>
            <a:off x="959223" y="1481908"/>
            <a:ext cx="10273553" cy="3046988"/>
          </a:xfrm>
          <a:prstGeom prst="rect">
            <a:avLst/>
          </a:prstGeom>
          <a:noFill/>
        </p:spPr>
        <p:txBody>
          <a:bodyPr wrap="square" rtlCol="0">
            <a:spAutoFit/>
          </a:bodyPr>
          <a:lstStyle/>
          <a:p>
            <a:pPr algn="ctr"/>
            <a:r>
              <a:rPr lang="en-US" altLang="nb-NO" sz="9600" dirty="0">
                <a:latin typeface="Segoe UI Black" panose="020B0A02040204020203" pitchFamily="34" charset="0"/>
                <a:ea typeface="Segoe UI Black" panose="020B0A02040204020203" pitchFamily="34" charset="0"/>
              </a:rPr>
              <a:t>And the biodiversity?</a:t>
            </a:r>
            <a:endParaRPr lang="nb-NO" sz="96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44838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diagram&#10;&#10;Description automatically generated">
            <a:extLst>
              <a:ext uri="{FF2B5EF4-FFF2-40B4-BE49-F238E27FC236}">
                <a16:creationId xmlns:a16="http://schemas.microsoft.com/office/drawing/2014/main" id="{BEF3EF87-D04D-41C4-81D6-530DC60081B3}"/>
              </a:ext>
            </a:extLst>
          </p:cNvPr>
          <p:cNvPicPr>
            <a:picLocks noChangeAspect="1"/>
          </p:cNvPicPr>
          <p:nvPr/>
        </p:nvPicPr>
        <p:blipFill rotWithShape="1">
          <a:blip r:embed="rId3">
            <a:extLst>
              <a:ext uri="{28A0092B-C50C-407E-A947-70E740481C1C}">
                <a14:useLocalDpi xmlns:a14="http://schemas.microsoft.com/office/drawing/2010/main" val="0"/>
              </a:ext>
            </a:extLst>
          </a:blip>
          <a:srcRect l="21075" t="50000"/>
          <a:stretch/>
        </p:blipFill>
        <p:spPr>
          <a:xfrm>
            <a:off x="2066544" y="1755647"/>
            <a:ext cx="9622536" cy="2875901"/>
          </a:xfrm>
          <a:prstGeom prst="rect">
            <a:avLst/>
          </a:prstGeom>
        </p:spPr>
      </p:pic>
      <p:sp>
        <p:nvSpPr>
          <p:cNvPr id="4" name="TextBox 3">
            <a:extLst>
              <a:ext uri="{FF2B5EF4-FFF2-40B4-BE49-F238E27FC236}">
                <a16:creationId xmlns:a16="http://schemas.microsoft.com/office/drawing/2014/main" id="{26BCAAB5-1F0A-41A1-A735-16C2B87ED1CB}"/>
              </a:ext>
            </a:extLst>
          </p:cNvPr>
          <p:cNvSpPr txBox="1"/>
          <p:nvPr/>
        </p:nvSpPr>
        <p:spPr>
          <a:xfrm>
            <a:off x="4064647" y="1501279"/>
            <a:ext cx="4062706" cy="644612"/>
          </a:xfrm>
          <a:prstGeom prst="rect">
            <a:avLst/>
          </a:prstGeom>
          <a:noFill/>
        </p:spPr>
        <p:txBody>
          <a:bodyPr wrap="square" numCol="1" rtlCol="0">
            <a:noAutofit/>
          </a:bodyPr>
          <a:lstStyle/>
          <a:p>
            <a:pPr algn="ctr"/>
            <a:r>
              <a:rPr lang="de-DE" sz="1600" dirty="0" err="1">
                <a:latin typeface="Calibri" panose="020F0502020204030204" pitchFamily="34" charset="0"/>
                <a:ea typeface="Segoe UI Black" panose="020B0A02040204020203" pitchFamily="34" charset="0"/>
                <a:cs typeface="Calibri" panose="020F0502020204030204" pitchFamily="34" charset="0"/>
              </a:rPr>
              <a:t>Fraction</a:t>
            </a:r>
            <a:r>
              <a:rPr lang="de-DE" sz="1600" dirty="0">
                <a:latin typeface="Calibri" panose="020F0502020204030204" pitchFamily="34" charset="0"/>
                <a:ea typeface="Segoe UI Black" panose="020B0A02040204020203" pitchFamily="34" charset="0"/>
                <a:cs typeface="Calibri" panose="020F0502020204030204" pitchFamily="34" charset="0"/>
              </a:rPr>
              <a:t> </a:t>
            </a:r>
            <a:r>
              <a:rPr lang="de-DE" sz="1600" dirty="0" err="1">
                <a:latin typeface="Calibri" panose="020F0502020204030204" pitchFamily="34" charset="0"/>
                <a:ea typeface="Segoe UI Black" panose="020B0A02040204020203" pitchFamily="34" charset="0"/>
                <a:cs typeface="Calibri" panose="020F0502020204030204" pitchFamily="34" charset="0"/>
              </a:rPr>
              <a:t>of</a:t>
            </a:r>
            <a:r>
              <a:rPr lang="de-DE" sz="1600" dirty="0">
                <a:latin typeface="Calibri" panose="020F0502020204030204" pitchFamily="34" charset="0"/>
                <a:ea typeface="Segoe UI Black" panose="020B0A02040204020203" pitchFamily="34" charset="0"/>
                <a:cs typeface="Calibri" panose="020F0502020204030204" pitchFamily="34" charset="0"/>
              </a:rPr>
              <a:t> </a:t>
            </a:r>
            <a:r>
              <a:rPr lang="de-DE" sz="1600" dirty="0" err="1">
                <a:latin typeface="Calibri" panose="020F0502020204030204" pitchFamily="34" charset="0"/>
                <a:ea typeface="Segoe UI Black" panose="020B0A02040204020203" pitchFamily="34" charset="0"/>
                <a:cs typeface="Calibri" panose="020F0502020204030204" pitchFamily="34" charset="0"/>
              </a:rPr>
              <a:t>globally</a:t>
            </a:r>
            <a:r>
              <a:rPr lang="de-DE" sz="1600" dirty="0">
                <a:latin typeface="Calibri" panose="020F0502020204030204" pitchFamily="34" charset="0"/>
                <a:ea typeface="Segoe UI Black" panose="020B0A02040204020203" pitchFamily="34" charset="0"/>
                <a:cs typeface="Calibri" panose="020F0502020204030204" pitchFamily="34" charset="0"/>
              </a:rPr>
              <a:t> </a:t>
            </a:r>
            <a:r>
              <a:rPr lang="de-DE" sz="1600" dirty="0" err="1">
                <a:latin typeface="Calibri" panose="020F0502020204030204" pitchFamily="34" charset="0"/>
                <a:ea typeface="Segoe UI Black" panose="020B0A02040204020203" pitchFamily="34" charset="0"/>
                <a:cs typeface="Calibri" panose="020F0502020204030204" pitchFamily="34" charset="0"/>
              </a:rPr>
              <a:t>remaining</a:t>
            </a:r>
            <a:r>
              <a:rPr lang="de-DE" sz="1600" dirty="0">
                <a:latin typeface="Calibri" panose="020F0502020204030204" pitchFamily="34" charset="0"/>
                <a:ea typeface="Segoe UI Black" panose="020B0A02040204020203" pitchFamily="34" charset="0"/>
                <a:cs typeface="Calibri" panose="020F0502020204030204" pitchFamily="34" charset="0"/>
              </a:rPr>
              <a:t> </a:t>
            </a:r>
            <a:r>
              <a:rPr lang="de-DE" sz="1600" dirty="0" err="1">
                <a:latin typeface="Calibri" panose="020F0502020204030204" pitchFamily="34" charset="0"/>
                <a:ea typeface="Segoe UI Black" panose="020B0A02040204020203" pitchFamily="34" charset="0"/>
                <a:cs typeface="Calibri" panose="020F0502020204030204" pitchFamily="34" charset="0"/>
              </a:rPr>
              <a:t>species</a:t>
            </a:r>
            <a:endParaRPr lang="de-DE" sz="1600" dirty="0">
              <a:latin typeface="Calibri" panose="020F0502020204030204" pitchFamily="34" charset="0"/>
              <a:ea typeface="Segoe UI Black" panose="020B0A02040204020203" pitchFamily="34" charset="0"/>
              <a:cs typeface="Calibri" panose="020F0502020204030204" pitchFamily="34" charset="0"/>
            </a:endParaRPr>
          </a:p>
          <a:p>
            <a:pPr algn="ctr"/>
            <a:endParaRPr lang="de-DE" sz="1200" dirty="0">
              <a:latin typeface="Calibri" panose="020F0502020204030204" pitchFamily="34" charset="0"/>
              <a:ea typeface="Segoe UI Black" panose="020B0A02040204020203" pitchFamily="34" charset="0"/>
              <a:cs typeface="Calibri" panose="020F0502020204030204" pitchFamily="34" charset="0"/>
            </a:endParaRPr>
          </a:p>
          <a:p>
            <a:pPr algn="ctr"/>
            <a:r>
              <a:rPr lang="de-DE" sz="1200" dirty="0">
                <a:latin typeface="Calibri" panose="020F0502020204030204" pitchFamily="34" charset="0"/>
                <a:ea typeface="Segoe UI Black" panose="020B0A02040204020203" pitchFamily="34" charset="0"/>
                <a:cs typeface="Calibri" panose="020F0502020204030204" pitchFamily="34" charset="0"/>
              </a:rPr>
              <a:t>BILBI (</a:t>
            </a:r>
            <a:r>
              <a:rPr lang="de-DE" sz="1200" dirty="0" err="1">
                <a:latin typeface="Calibri" panose="020F0502020204030204" pitchFamily="34" charset="0"/>
                <a:ea typeface="Segoe UI Black" panose="020B0A02040204020203" pitchFamily="34" charset="0"/>
                <a:cs typeface="Calibri" panose="020F0502020204030204" pitchFamily="34" charset="0"/>
              </a:rPr>
              <a:t>left</a:t>
            </a:r>
            <a:r>
              <a:rPr lang="de-DE" sz="1200" dirty="0">
                <a:latin typeface="Calibri" panose="020F0502020204030204" pitchFamily="34" charset="0"/>
                <a:ea typeface="Segoe UI Black" panose="020B0A02040204020203" pitchFamily="34" charset="0"/>
                <a:cs typeface="Calibri" panose="020F0502020204030204" pitchFamily="34" charset="0"/>
              </a:rPr>
              <a:t>), cSAR_CB17 (</a:t>
            </a:r>
            <a:r>
              <a:rPr lang="de-DE" sz="1200" dirty="0" err="1">
                <a:latin typeface="Calibri" panose="020F0502020204030204" pitchFamily="34" charset="0"/>
                <a:ea typeface="Segoe UI Black" panose="020B0A02040204020203" pitchFamily="34" charset="0"/>
                <a:cs typeface="Calibri" panose="020F0502020204030204" pitchFamily="34" charset="0"/>
              </a:rPr>
              <a:t>middle</a:t>
            </a:r>
            <a:r>
              <a:rPr lang="de-DE" sz="1200" dirty="0">
                <a:latin typeface="Calibri" panose="020F0502020204030204" pitchFamily="34" charset="0"/>
                <a:ea typeface="Segoe UI Black" panose="020B0A02040204020203" pitchFamily="34" charset="0"/>
                <a:cs typeface="Calibri" panose="020F0502020204030204" pitchFamily="34" charset="0"/>
              </a:rPr>
              <a:t>), cSAR_US16 (</a:t>
            </a:r>
            <a:r>
              <a:rPr lang="de-DE" sz="1200" dirty="0" err="1">
                <a:latin typeface="Calibri" panose="020F0502020204030204" pitchFamily="34" charset="0"/>
                <a:ea typeface="Segoe UI Black" panose="020B0A02040204020203" pitchFamily="34" charset="0"/>
                <a:cs typeface="Calibri" panose="020F0502020204030204" pitchFamily="34" charset="0"/>
              </a:rPr>
              <a:t>right</a:t>
            </a:r>
            <a:r>
              <a:rPr lang="de-DE" sz="1200" dirty="0">
                <a:latin typeface="Calibri" panose="020F0502020204030204" pitchFamily="34" charset="0"/>
                <a:ea typeface="Segoe UI Black" panose="020B0A02040204020203" pitchFamily="34" charset="0"/>
                <a:cs typeface="Calibri" panose="020F0502020204030204" pitchFamily="34" charset="0"/>
              </a:rPr>
              <a:t>)</a:t>
            </a:r>
          </a:p>
        </p:txBody>
      </p:sp>
    </p:spTree>
    <p:extLst>
      <p:ext uri="{BB962C8B-B14F-4D97-AF65-F5344CB8AC3E}">
        <p14:creationId xmlns:p14="http://schemas.microsoft.com/office/powerpoint/2010/main" val="1061756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840925CA-A940-4D4A-A307-751686A32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2932"/>
            <a:ext cx="12192000" cy="5712135"/>
          </a:xfrm>
          <a:prstGeom prst="rect">
            <a:avLst/>
          </a:prstGeom>
        </p:spPr>
      </p:pic>
      <p:sp>
        <p:nvSpPr>
          <p:cNvPr id="4" name="TextBox 3">
            <a:extLst>
              <a:ext uri="{FF2B5EF4-FFF2-40B4-BE49-F238E27FC236}">
                <a16:creationId xmlns:a16="http://schemas.microsoft.com/office/drawing/2014/main" id="{76B75DCA-A243-4B13-A92F-5E23C1EFCCBC}"/>
              </a:ext>
            </a:extLst>
          </p:cNvPr>
          <p:cNvSpPr txBox="1"/>
          <p:nvPr/>
        </p:nvSpPr>
        <p:spPr>
          <a:xfrm>
            <a:off x="574964" y="166255"/>
            <a:ext cx="4062706" cy="644612"/>
          </a:xfrm>
          <a:prstGeom prst="rect">
            <a:avLst/>
          </a:prstGeom>
          <a:noFill/>
        </p:spPr>
        <p:txBody>
          <a:bodyPr wrap="square" numCol="1" rtlCol="0">
            <a:noAutofit/>
          </a:bodyPr>
          <a:lstStyle/>
          <a:p>
            <a:pPr algn="ctr"/>
            <a:r>
              <a:rPr lang="de-DE" sz="1600" dirty="0" err="1">
                <a:latin typeface="Calibri" panose="020F0502020204030204" pitchFamily="34" charset="0"/>
                <a:ea typeface="Segoe UI Black" panose="020B0A02040204020203" pitchFamily="34" charset="0"/>
                <a:cs typeface="Calibri" panose="020F0502020204030204" pitchFamily="34" charset="0"/>
              </a:rPr>
              <a:t>Intactness</a:t>
            </a:r>
            <a:r>
              <a:rPr lang="de-DE" sz="1600" dirty="0">
                <a:latin typeface="Calibri" panose="020F0502020204030204" pitchFamily="34" charset="0"/>
                <a:ea typeface="Segoe UI Black" panose="020B0A02040204020203" pitchFamily="34" charset="0"/>
                <a:cs typeface="Calibri" panose="020F0502020204030204" pitchFamily="34" charset="0"/>
              </a:rPr>
              <a:t> </a:t>
            </a:r>
            <a:r>
              <a:rPr lang="de-DE" sz="1600" dirty="0" err="1">
                <a:latin typeface="Calibri" panose="020F0502020204030204" pitchFamily="34" charset="0"/>
                <a:ea typeface="Segoe UI Black" panose="020B0A02040204020203" pitchFamily="34" charset="0"/>
                <a:cs typeface="Calibri" panose="020F0502020204030204" pitchFamily="34" charset="0"/>
              </a:rPr>
              <a:t>of</a:t>
            </a:r>
            <a:r>
              <a:rPr lang="de-DE" sz="1600" dirty="0">
                <a:latin typeface="Calibri" panose="020F0502020204030204" pitchFamily="34" charset="0"/>
                <a:ea typeface="Segoe UI Black" panose="020B0A02040204020203" pitchFamily="34" charset="0"/>
                <a:cs typeface="Calibri" panose="020F0502020204030204" pitchFamily="34" charset="0"/>
              </a:rPr>
              <a:t> </a:t>
            </a:r>
            <a:r>
              <a:rPr lang="de-DE" sz="1600" dirty="0" err="1">
                <a:latin typeface="Calibri" panose="020F0502020204030204" pitchFamily="34" charset="0"/>
                <a:ea typeface="Segoe UI Black" panose="020B0A02040204020203" pitchFamily="34" charset="0"/>
                <a:cs typeface="Calibri" panose="020F0502020204030204" pitchFamily="34" charset="0"/>
              </a:rPr>
              <a:t>local</a:t>
            </a:r>
            <a:r>
              <a:rPr lang="de-DE" sz="1600" dirty="0">
                <a:latin typeface="Calibri" panose="020F0502020204030204" pitchFamily="34" charset="0"/>
                <a:ea typeface="Segoe UI Black" panose="020B0A02040204020203" pitchFamily="34" charset="0"/>
                <a:cs typeface="Calibri" panose="020F0502020204030204" pitchFamily="34" charset="0"/>
              </a:rPr>
              <a:t> </a:t>
            </a:r>
            <a:r>
              <a:rPr lang="de-DE" sz="1600" dirty="0" err="1">
                <a:latin typeface="Calibri" panose="020F0502020204030204" pitchFamily="34" charset="0"/>
                <a:ea typeface="Segoe UI Black" panose="020B0A02040204020203" pitchFamily="34" charset="0"/>
                <a:cs typeface="Calibri" panose="020F0502020204030204" pitchFamily="34" charset="0"/>
              </a:rPr>
              <a:t>species</a:t>
            </a:r>
            <a:r>
              <a:rPr lang="de-DE" sz="1600" dirty="0">
                <a:latin typeface="Calibri" panose="020F0502020204030204" pitchFamily="34" charset="0"/>
                <a:ea typeface="Segoe UI Black" panose="020B0A02040204020203" pitchFamily="34" charset="0"/>
                <a:cs typeface="Calibri" panose="020F0502020204030204" pitchFamily="34" charset="0"/>
              </a:rPr>
              <a:t> </a:t>
            </a:r>
            <a:r>
              <a:rPr lang="de-DE" sz="1600" dirty="0" err="1">
                <a:latin typeface="Calibri" panose="020F0502020204030204" pitchFamily="34" charset="0"/>
                <a:ea typeface="Segoe UI Black" panose="020B0A02040204020203" pitchFamily="34" charset="0"/>
                <a:cs typeface="Calibri" panose="020F0502020204030204" pitchFamily="34" charset="0"/>
              </a:rPr>
              <a:t>composition</a:t>
            </a:r>
            <a:endParaRPr lang="de-DE" sz="1600" dirty="0">
              <a:latin typeface="Calibri" panose="020F0502020204030204" pitchFamily="34" charset="0"/>
              <a:ea typeface="Segoe UI Black" panose="020B0A02040204020203" pitchFamily="34" charset="0"/>
              <a:cs typeface="Calibri" panose="020F0502020204030204" pitchFamily="34" charset="0"/>
            </a:endParaRPr>
          </a:p>
          <a:p>
            <a:pPr algn="ctr"/>
            <a:endParaRPr lang="de-DE" sz="1200" dirty="0">
              <a:latin typeface="Calibri" panose="020F0502020204030204" pitchFamily="34" charset="0"/>
              <a:ea typeface="Segoe UI Black" panose="020B0A02040204020203" pitchFamily="34" charset="0"/>
              <a:cs typeface="Calibri" panose="020F0502020204030204" pitchFamily="34" charset="0"/>
            </a:endParaRPr>
          </a:p>
          <a:p>
            <a:pPr algn="ctr"/>
            <a:r>
              <a:rPr lang="de-DE" sz="1200" dirty="0">
                <a:latin typeface="Calibri" panose="020F0502020204030204" pitchFamily="34" charset="0"/>
                <a:ea typeface="Segoe UI Black" panose="020B0A02040204020203" pitchFamily="34" charset="0"/>
                <a:cs typeface="Calibri" panose="020F0502020204030204" pitchFamily="34" charset="0"/>
              </a:rPr>
              <a:t>MSA </a:t>
            </a:r>
            <a:r>
              <a:rPr lang="de-DE" sz="1200" dirty="0" err="1">
                <a:latin typeface="Calibri" panose="020F0502020204030204" pitchFamily="34" charset="0"/>
                <a:ea typeface="Segoe UI Black" panose="020B0A02040204020203" pitchFamily="34" charset="0"/>
                <a:cs typeface="Calibri" panose="020F0502020204030204" pitchFamily="34" charset="0"/>
              </a:rPr>
              <a:t>metric</a:t>
            </a:r>
            <a:r>
              <a:rPr lang="de-DE" sz="1200" dirty="0">
                <a:latin typeface="Calibri" panose="020F0502020204030204" pitchFamily="34" charset="0"/>
                <a:ea typeface="Segoe UI Black" panose="020B0A02040204020203" pitchFamily="34" charset="0"/>
                <a:cs typeface="Calibri" panose="020F0502020204030204" pitchFamily="34" charset="0"/>
              </a:rPr>
              <a:t> (GLOBIO; 1/28 </a:t>
            </a:r>
            <a:r>
              <a:rPr lang="de-DE" sz="1200" dirty="0" err="1">
                <a:latin typeface="Calibri" panose="020F0502020204030204" pitchFamily="34" charset="0"/>
                <a:ea typeface="Segoe UI Black" panose="020B0A02040204020203" pitchFamily="34" charset="0"/>
                <a:cs typeface="Calibri" panose="020F0502020204030204" pitchFamily="34" charset="0"/>
              </a:rPr>
              <a:t>of</a:t>
            </a:r>
            <a:r>
              <a:rPr lang="de-DE" sz="1200" dirty="0">
                <a:latin typeface="Calibri" panose="020F0502020204030204" pitchFamily="34" charset="0"/>
                <a:ea typeface="Segoe UI Black" panose="020B0A02040204020203" pitchFamily="34" charset="0"/>
                <a:cs typeface="Calibri" panose="020F0502020204030204" pitchFamily="34" charset="0"/>
              </a:rPr>
              <a:t> BDI+IAM)</a:t>
            </a:r>
          </a:p>
        </p:txBody>
      </p:sp>
      <p:sp>
        <p:nvSpPr>
          <p:cNvPr id="7" name="Rectangle: Rounded Corners 6">
            <a:extLst>
              <a:ext uri="{FF2B5EF4-FFF2-40B4-BE49-F238E27FC236}">
                <a16:creationId xmlns:a16="http://schemas.microsoft.com/office/drawing/2014/main" id="{1AFE3495-A261-45DB-B7FC-D02A86B70D88}"/>
              </a:ext>
            </a:extLst>
          </p:cNvPr>
          <p:cNvSpPr/>
          <p:nvPr/>
        </p:nvSpPr>
        <p:spPr>
          <a:xfrm>
            <a:off x="8624455" y="893618"/>
            <a:ext cx="1565563" cy="128847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Rounded Corners 7">
            <a:extLst>
              <a:ext uri="{FF2B5EF4-FFF2-40B4-BE49-F238E27FC236}">
                <a16:creationId xmlns:a16="http://schemas.microsoft.com/office/drawing/2014/main" id="{F71C533D-30A8-4797-9570-ECB03578E651}"/>
              </a:ext>
            </a:extLst>
          </p:cNvPr>
          <p:cNvSpPr/>
          <p:nvPr/>
        </p:nvSpPr>
        <p:spPr>
          <a:xfrm>
            <a:off x="1759526" y="3719945"/>
            <a:ext cx="1357747" cy="237605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TextBox 8">
            <a:extLst>
              <a:ext uri="{FF2B5EF4-FFF2-40B4-BE49-F238E27FC236}">
                <a16:creationId xmlns:a16="http://schemas.microsoft.com/office/drawing/2014/main" id="{7405D207-0ECD-4E32-BC8C-0C844103FADC}"/>
              </a:ext>
            </a:extLst>
          </p:cNvPr>
          <p:cNvSpPr txBox="1"/>
          <p:nvPr/>
        </p:nvSpPr>
        <p:spPr>
          <a:xfrm>
            <a:off x="7890130" y="2702623"/>
            <a:ext cx="3034212" cy="584775"/>
          </a:xfrm>
          <a:prstGeom prst="rect">
            <a:avLst/>
          </a:prstGeom>
          <a:noFill/>
        </p:spPr>
        <p:txBody>
          <a:bodyPr wrap="square" rtlCol="0">
            <a:spAutoFit/>
          </a:bodyPr>
          <a:lstStyle/>
          <a:p>
            <a:pPr algn="ctr"/>
            <a:r>
              <a:rPr lang="en-US" altLang="nb-NO" sz="3200" dirty="0">
                <a:solidFill>
                  <a:srgbClr val="FF0000"/>
                </a:solidFill>
                <a:latin typeface="Segoe UI Black" panose="020B0A02040204020203" pitchFamily="34" charset="0"/>
                <a:ea typeface="Segoe UI Black" panose="020B0A02040204020203" pitchFamily="34" charset="0"/>
              </a:rPr>
              <a:t>Conservation!</a:t>
            </a:r>
            <a:endParaRPr lang="nb-NO" sz="3200" dirty="0">
              <a:solidFill>
                <a:srgbClr val="FF0000"/>
              </a:solidFill>
              <a:latin typeface="Segoe UI Black" panose="020B0A02040204020203" pitchFamily="34" charset="0"/>
              <a:ea typeface="Segoe UI Black" panose="020B0A02040204020203" pitchFamily="34" charset="0"/>
            </a:endParaRPr>
          </a:p>
        </p:txBody>
      </p:sp>
      <p:sp>
        <p:nvSpPr>
          <p:cNvPr id="10" name="Rectangle 9">
            <a:extLst>
              <a:ext uri="{FF2B5EF4-FFF2-40B4-BE49-F238E27FC236}">
                <a16:creationId xmlns:a16="http://schemas.microsoft.com/office/drawing/2014/main" id="{8B40BC15-C6E7-4E42-B98D-C7D13722F74E}"/>
              </a:ext>
            </a:extLst>
          </p:cNvPr>
          <p:cNvSpPr/>
          <p:nvPr/>
        </p:nvSpPr>
        <p:spPr>
          <a:xfrm>
            <a:off x="0" y="3313644"/>
            <a:ext cx="4160520" cy="3544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10">
            <a:extLst>
              <a:ext uri="{FF2B5EF4-FFF2-40B4-BE49-F238E27FC236}">
                <a16:creationId xmlns:a16="http://schemas.microsoft.com/office/drawing/2014/main" id="{17647867-A385-4414-B1A2-28195CE77C92}"/>
              </a:ext>
            </a:extLst>
          </p:cNvPr>
          <p:cNvSpPr/>
          <p:nvPr/>
        </p:nvSpPr>
        <p:spPr>
          <a:xfrm>
            <a:off x="4015740" y="3287398"/>
            <a:ext cx="4160520" cy="3544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11">
            <a:extLst>
              <a:ext uri="{FF2B5EF4-FFF2-40B4-BE49-F238E27FC236}">
                <a16:creationId xmlns:a16="http://schemas.microsoft.com/office/drawing/2014/main" id="{26D00744-FCE8-4707-B72D-D6B81F5462C2}"/>
              </a:ext>
            </a:extLst>
          </p:cNvPr>
          <p:cNvSpPr/>
          <p:nvPr/>
        </p:nvSpPr>
        <p:spPr>
          <a:xfrm>
            <a:off x="8031482" y="3287398"/>
            <a:ext cx="4160520" cy="3544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0313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radar chart, surface chart&#10;&#10;Description automatically generated">
            <a:extLst>
              <a:ext uri="{FF2B5EF4-FFF2-40B4-BE49-F238E27FC236}">
                <a16:creationId xmlns:a16="http://schemas.microsoft.com/office/drawing/2014/main" id="{BF35CBB1-E6D8-48BC-990C-EEE587945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5788"/>
            <a:ext cx="12192000" cy="5846423"/>
          </a:xfrm>
          <a:prstGeom prst="rect">
            <a:avLst/>
          </a:prstGeom>
        </p:spPr>
      </p:pic>
    </p:spTree>
    <p:extLst>
      <p:ext uri="{BB962C8B-B14F-4D97-AF65-F5344CB8AC3E}">
        <p14:creationId xmlns:p14="http://schemas.microsoft.com/office/powerpoint/2010/main" val="3511708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h with solid fill">
            <a:extLst>
              <a:ext uri="{FF2B5EF4-FFF2-40B4-BE49-F238E27FC236}">
                <a16:creationId xmlns:a16="http://schemas.microsoft.com/office/drawing/2014/main" id="{46E8399E-F7CC-4C02-8A5E-52155788B6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2822" y="525822"/>
            <a:ext cx="5806355" cy="5806355"/>
          </a:xfrm>
          <a:prstGeom prst="rect">
            <a:avLst/>
          </a:prstGeom>
        </p:spPr>
      </p:pic>
      <p:sp>
        <p:nvSpPr>
          <p:cNvPr id="5" name="TextBox 4">
            <a:extLst>
              <a:ext uri="{FF2B5EF4-FFF2-40B4-BE49-F238E27FC236}">
                <a16:creationId xmlns:a16="http://schemas.microsoft.com/office/drawing/2014/main" id="{0207D9AC-5F79-4BA4-83BB-A13AB4C0DE74}"/>
              </a:ext>
            </a:extLst>
          </p:cNvPr>
          <p:cNvSpPr txBox="1"/>
          <p:nvPr/>
        </p:nvSpPr>
        <p:spPr>
          <a:xfrm>
            <a:off x="7762359" y="256032"/>
            <a:ext cx="4207137" cy="1298377"/>
          </a:xfrm>
          <a:prstGeom prst="wedgeEllipseCallout">
            <a:avLst>
              <a:gd name="adj1" fmla="val -33656"/>
              <a:gd name="adj2" fmla="val 119545"/>
            </a:avLst>
          </a:prstGeom>
          <a:solidFill>
            <a:schemeClr val="accent1">
              <a:lumMod val="20000"/>
              <a:lumOff val="80000"/>
            </a:schemeClr>
          </a:solidFill>
        </p:spPr>
        <p:txBody>
          <a:bodyPr wrap="square" rtlCol="0">
            <a:spAutoFit/>
          </a:bodyPr>
          <a:lstStyle/>
          <a:p>
            <a:pPr algn="ctr"/>
            <a:r>
              <a:rPr lang="en-US" altLang="nb-NO" sz="5400" dirty="0">
                <a:latin typeface="Segoe UI Black" panose="020B0A02040204020203" pitchFamily="34" charset="0"/>
                <a:ea typeface="Segoe UI Black" panose="020B0A02040204020203" pitchFamily="34" charset="0"/>
              </a:rPr>
              <a:t>Thanks!</a:t>
            </a:r>
            <a:endParaRPr lang="nb-NO" sz="54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906814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05392C5B-53DB-46AC-9809-BD552772DD4B}"/>
              </a:ext>
            </a:extLst>
          </p:cNvPr>
          <p:cNvPicPr>
            <a:picLocks noChangeAspect="1"/>
          </p:cNvPicPr>
          <p:nvPr/>
        </p:nvPicPr>
        <p:blipFill rotWithShape="1">
          <a:blip r:embed="rId3">
            <a:extLst>
              <a:ext uri="{28A0092B-C50C-407E-A947-70E740481C1C}">
                <a14:useLocalDpi xmlns:a14="http://schemas.microsoft.com/office/drawing/2010/main" val="0"/>
              </a:ext>
            </a:extLst>
          </a:blip>
          <a:srcRect t="50000"/>
          <a:stretch/>
        </p:blipFill>
        <p:spPr>
          <a:xfrm>
            <a:off x="1109830" y="22691"/>
            <a:ext cx="9972339" cy="6835309"/>
          </a:xfrm>
          <a:prstGeom prst="rect">
            <a:avLst/>
          </a:prstGeom>
        </p:spPr>
      </p:pic>
    </p:spTree>
    <p:extLst>
      <p:ext uri="{BB962C8B-B14F-4D97-AF65-F5344CB8AC3E}">
        <p14:creationId xmlns:p14="http://schemas.microsoft.com/office/powerpoint/2010/main" val="406130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diagram&#10;&#10;Description automatically generated">
            <a:extLst>
              <a:ext uri="{FF2B5EF4-FFF2-40B4-BE49-F238E27FC236}">
                <a16:creationId xmlns:a16="http://schemas.microsoft.com/office/drawing/2014/main" id="{BEF3EF87-D04D-41C4-81D6-530DC6008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099"/>
            <a:ext cx="12192000" cy="5751802"/>
          </a:xfrm>
          <a:prstGeom prst="rect">
            <a:avLst/>
          </a:prstGeom>
        </p:spPr>
      </p:pic>
    </p:spTree>
    <p:extLst>
      <p:ext uri="{BB962C8B-B14F-4D97-AF65-F5344CB8AC3E}">
        <p14:creationId xmlns:p14="http://schemas.microsoft.com/office/powerpoint/2010/main" val="2756746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with medium confidence">
            <a:extLst>
              <a:ext uri="{FF2B5EF4-FFF2-40B4-BE49-F238E27FC236}">
                <a16:creationId xmlns:a16="http://schemas.microsoft.com/office/drawing/2014/main" id="{9B924FD0-64E3-4D26-B56B-6F1D74DD5E88}"/>
              </a:ext>
            </a:extLst>
          </p:cNvPr>
          <p:cNvPicPr>
            <a:picLocks noChangeAspect="1"/>
          </p:cNvPicPr>
          <p:nvPr/>
        </p:nvPicPr>
        <p:blipFill rotWithShape="1">
          <a:blip r:embed="rId3">
            <a:extLst>
              <a:ext uri="{28A0092B-C50C-407E-A947-70E740481C1C}">
                <a14:useLocalDpi xmlns:a14="http://schemas.microsoft.com/office/drawing/2010/main" val="0"/>
              </a:ext>
            </a:extLst>
          </a:blip>
          <a:srcRect b="59843"/>
          <a:stretch/>
        </p:blipFill>
        <p:spPr>
          <a:xfrm>
            <a:off x="0" y="355636"/>
            <a:ext cx="12192000" cy="6146727"/>
          </a:xfrm>
          <a:prstGeom prst="rect">
            <a:avLst/>
          </a:prstGeom>
        </p:spPr>
      </p:pic>
    </p:spTree>
    <p:extLst>
      <p:ext uri="{BB962C8B-B14F-4D97-AF65-F5344CB8AC3E}">
        <p14:creationId xmlns:p14="http://schemas.microsoft.com/office/powerpoint/2010/main" val="305600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businesscard&#10;&#10;Description automatically generated">
            <a:extLst>
              <a:ext uri="{FF2B5EF4-FFF2-40B4-BE49-F238E27FC236}">
                <a16:creationId xmlns:a16="http://schemas.microsoft.com/office/drawing/2014/main" id="{BC72A3FC-14B4-4DFE-9A8B-0C5ED03D4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20353839"/>
          </a:xfrm>
          <a:prstGeom prst="rect">
            <a:avLst/>
          </a:prstGeom>
        </p:spPr>
      </p:pic>
    </p:spTree>
    <p:extLst>
      <p:ext uri="{BB962C8B-B14F-4D97-AF65-F5344CB8AC3E}">
        <p14:creationId xmlns:p14="http://schemas.microsoft.com/office/powerpoint/2010/main" val="195626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fill="hold" nodeType="clickEffect">
                                  <p:stCondLst>
                                    <p:cond delay="0"/>
                                  </p:stCondLst>
                                  <p:childTnLst>
                                    <p:animMotion origin="layout" path="M 0 3.7037E-6 L 0 -1.69861 " pathEditMode="relative" rAng="0" ptsTypes="AA">
                                      <p:cBhvr>
                                        <p:cTn id="6" dur="22000" fill="hold"/>
                                        <p:tgtEl>
                                          <p:spTgt spid="3"/>
                                        </p:tgtEl>
                                        <p:attrNameLst>
                                          <p:attrName>ppt_x</p:attrName>
                                          <p:attrName>ppt_y</p:attrName>
                                        </p:attrNameLst>
                                      </p:cBhvr>
                                      <p:rCtr x="0" y="-84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B6FBA9-81C6-4A4D-B378-A96CB22F7D8A}"/>
              </a:ext>
            </a:extLst>
          </p:cNvPr>
          <p:cNvSpPr txBox="1"/>
          <p:nvPr/>
        </p:nvSpPr>
        <p:spPr>
          <a:xfrm>
            <a:off x="638616" y="1843950"/>
            <a:ext cx="10914768" cy="3170099"/>
          </a:xfrm>
          <a:prstGeom prst="rect">
            <a:avLst/>
          </a:prstGeom>
          <a:noFill/>
        </p:spPr>
        <p:txBody>
          <a:bodyPr wrap="square" rtlCol="0">
            <a:spAutoFit/>
          </a:bodyPr>
          <a:lstStyle/>
          <a:p>
            <a:pPr algn="ctr"/>
            <a:r>
              <a:rPr lang="de-DE" sz="4000" dirty="0">
                <a:latin typeface="Segoe UI Black" panose="020B0A02040204020203" pitchFamily="34" charset="0"/>
                <a:ea typeface="Segoe UI Black" panose="020B0A02040204020203" pitchFamily="34" charset="0"/>
                <a:cs typeface="Segoe UI Light" panose="020B0502040204020203" pitchFamily="34" charset="0"/>
              </a:rPr>
              <a:t>Big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shortcoming</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uncertainty</a:t>
            </a:r>
            <a:r>
              <a:rPr lang="de-DE" sz="4000" dirty="0">
                <a:latin typeface="Segoe UI Black" panose="020B0A02040204020203" pitchFamily="34" charset="0"/>
                <a:ea typeface="Segoe UI Black" panose="020B0A02040204020203" pitchFamily="34" charset="0"/>
                <a:cs typeface="Segoe UI Light" panose="020B0502040204020203" pitchFamily="34" charset="0"/>
              </a:rPr>
              <a:t> in initial land-</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use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distribution</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esp</a:t>
            </a:r>
            <a:r>
              <a:rPr lang="de-DE" sz="4000" dirty="0">
                <a:latin typeface="Segoe UI Black" panose="020B0A02040204020203" pitchFamily="34" charset="0"/>
                <a:ea typeface="Segoe UI Black" panose="020B0A02040204020203" pitchFamily="34" charset="0"/>
                <a:cs typeface="Segoe UI Light" panose="020B0502040204020203" pitchFamily="34" charset="0"/>
              </a:rPr>
              <a:t>. Forest/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grassland</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mgmt</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varies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across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IAMs +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causes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BDIs (2010)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to</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vary</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considerably</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among</a:t>
            </a:r>
            <a:r>
              <a:rPr lang="de-DE" sz="4000" dirty="0">
                <a:latin typeface="Segoe UI Black" panose="020B0A02040204020203" pitchFamily="34" charset="0"/>
                <a:ea typeface="Segoe UI Black" panose="020B0A02040204020203" pitchFamily="34" charset="0"/>
                <a:cs typeface="Segoe UI Light" panose="020B0502040204020203" pitchFamily="34" charset="0"/>
              </a:rPr>
              <a:t> IAMs</a:t>
            </a:r>
            <a:endParaRPr lang="nb-NO" sz="4000" dirty="0">
              <a:latin typeface="Segoe UI Light" panose="020B0502040204020203" pitchFamily="34" charset="0"/>
              <a:ea typeface="Segoe UI Black" panose="020B0A02040204020203" pitchFamily="34" charset="0"/>
              <a:cs typeface="Segoe UI Light" panose="020B0502040204020203" pitchFamily="34" charset="0"/>
            </a:endParaRPr>
          </a:p>
        </p:txBody>
      </p:sp>
    </p:spTree>
    <p:extLst>
      <p:ext uri="{BB962C8B-B14F-4D97-AF65-F5344CB8AC3E}">
        <p14:creationId xmlns:p14="http://schemas.microsoft.com/office/powerpoint/2010/main" val="646750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B6FBA9-81C6-4A4D-B378-A96CB22F7D8A}"/>
              </a:ext>
            </a:extLst>
          </p:cNvPr>
          <p:cNvSpPr txBox="1"/>
          <p:nvPr/>
        </p:nvSpPr>
        <p:spPr>
          <a:xfrm>
            <a:off x="638616" y="1843950"/>
            <a:ext cx="10914768" cy="3170099"/>
          </a:xfrm>
          <a:prstGeom prst="rect">
            <a:avLst/>
          </a:prstGeom>
          <a:noFill/>
        </p:spPr>
        <p:txBody>
          <a:bodyPr wrap="square" rtlCol="0">
            <a:spAutoFit/>
          </a:bodyPr>
          <a:lstStyle/>
          <a:p>
            <a:pPr algn="ctr"/>
            <a:r>
              <a:rPr lang="de-DE" sz="4000" dirty="0" err="1">
                <a:latin typeface="Segoe UI Black" panose="020B0A02040204020203" pitchFamily="34" charset="0"/>
                <a:ea typeface="Segoe UI Black" panose="020B0A02040204020203" pitchFamily="34" charset="0"/>
                <a:cs typeface="Segoe UI Light" panose="020B0502040204020203" pitchFamily="34" charset="0"/>
              </a:rPr>
              <a:t>Another</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shortcoming</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other</a:t>
            </a:r>
            <a:r>
              <a:rPr lang="de-DE" sz="4000" dirty="0">
                <a:latin typeface="Segoe UI Black" panose="020B0A02040204020203" pitchFamily="34" charset="0"/>
                <a:ea typeface="Segoe UI Black" panose="020B0A02040204020203" pitchFamily="34" charset="0"/>
                <a:cs typeface="Segoe UI Light" panose="020B0502040204020203" pitchFamily="34" charset="0"/>
              </a:rPr>
              <a:t> biodiversity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aspects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(e.g.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phylogenetic</a:t>
            </a:r>
            <a:r>
              <a:rPr lang="de-DE" sz="4000" dirty="0">
                <a:latin typeface="Segoe UI Black" panose="020B0A02040204020203" pitchFamily="34" charset="0"/>
                <a:ea typeface="Segoe UI Black" panose="020B0A02040204020203" pitchFamily="34" charset="0"/>
                <a:cs typeface="Segoe UI Light" panose="020B0502040204020203" pitchFamily="34" charset="0"/>
              </a:rPr>
              <a:t> +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functional</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diversity</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might</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require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differet</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spatial</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allocation</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of</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conservation</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restoration</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efforts</a:t>
            </a:r>
            <a:endParaRPr lang="nb-NO" sz="4000" dirty="0">
              <a:latin typeface="Segoe UI Light" panose="020B0502040204020203" pitchFamily="34" charset="0"/>
              <a:ea typeface="Segoe UI Black" panose="020B0A02040204020203" pitchFamily="34" charset="0"/>
              <a:cs typeface="Segoe UI Light" panose="020B0502040204020203" pitchFamily="34" charset="0"/>
            </a:endParaRPr>
          </a:p>
        </p:txBody>
      </p:sp>
    </p:spTree>
    <p:extLst>
      <p:ext uri="{BB962C8B-B14F-4D97-AF65-F5344CB8AC3E}">
        <p14:creationId xmlns:p14="http://schemas.microsoft.com/office/powerpoint/2010/main" val="499938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B6FBA9-81C6-4A4D-B378-A96CB22F7D8A}"/>
              </a:ext>
            </a:extLst>
          </p:cNvPr>
          <p:cNvSpPr txBox="1"/>
          <p:nvPr/>
        </p:nvSpPr>
        <p:spPr>
          <a:xfrm>
            <a:off x="638616" y="1843950"/>
            <a:ext cx="10914768" cy="3785652"/>
          </a:xfrm>
          <a:prstGeom prst="rect">
            <a:avLst/>
          </a:prstGeom>
          <a:noFill/>
        </p:spPr>
        <p:txBody>
          <a:bodyPr wrap="square" rtlCol="0">
            <a:spAutoFit/>
          </a:bodyPr>
          <a:lstStyle/>
          <a:p>
            <a:pPr algn="ctr"/>
            <a:r>
              <a:rPr lang="de-DE" sz="4000" dirty="0">
                <a:latin typeface="Segoe UI Black" panose="020B0A02040204020203" pitchFamily="34" charset="0"/>
                <a:ea typeface="Segoe UI Black" panose="020B0A02040204020203" pitchFamily="34" charset="0"/>
                <a:cs typeface="Segoe UI Light" panose="020B0502040204020203" pitchFamily="34" charset="0"/>
              </a:rPr>
              <a:t>And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one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more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other</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impacts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like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from</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climate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change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or</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through</a:t>
            </a:r>
            <a:r>
              <a:rPr lang="de-DE" sz="4000" dirty="0">
                <a:latin typeface="Segoe UI Black" panose="020B0A02040204020203" pitchFamily="34" charset="0"/>
                <a:ea typeface="Segoe UI Black" panose="020B0A02040204020203" pitchFamily="34" charset="0"/>
                <a:cs typeface="Segoe UI Light" panose="020B0502040204020203" pitchFamily="34" charset="0"/>
              </a:rPr>
              <a:t> invasive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species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were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not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considered</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although</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their</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importance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might</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increase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potentially</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leading</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to</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synergistic</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effects</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with</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land</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use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change</a:t>
            </a:r>
            <a:endParaRPr lang="nb-NO" sz="4000" dirty="0">
              <a:latin typeface="Segoe UI Light" panose="020B0502040204020203" pitchFamily="34" charset="0"/>
              <a:ea typeface="Segoe UI Black" panose="020B0A02040204020203" pitchFamily="34" charset="0"/>
              <a:cs typeface="Segoe UI Light" panose="020B0502040204020203" pitchFamily="34" charset="0"/>
            </a:endParaRPr>
          </a:p>
        </p:txBody>
      </p:sp>
    </p:spTree>
    <p:extLst>
      <p:ext uri="{BB962C8B-B14F-4D97-AF65-F5344CB8AC3E}">
        <p14:creationId xmlns:p14="http://schemas.microsoft.com/office/powerpoint/2010/main" val="1002328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B6FBA9-81C6-4A4D-B378-A96CB22F7D8A}"/>
              </a:ext>
            </a:extLst>
          </p:cNvPr>
          <p:cNvSpPr txBox="1"/>
          <p:nvPr/>
        </p:nvSpPr>
        <p:spPr>
          <a:xfrm>
            <a:off x="638616" y="1843950"/>
            <a:ext cx="10914768" cy="3170099"/>
          </a:xfrm>
          <a:prstGeom prst="rect">
            <a:avLst/>
          </a:prstGeom>
          <a:noFill/>
        </p:spPr>
        <p:txBody>
          <a:bodyPr wrap="square" rtlCol="0">
            <a:spAutoFit/>
          </a:bodyPr>
          <a:lstStyle/>
          <a:p>
            <a:pPr algn="ctr"/>
            <a:r>
              <a:rPr lang="de-DE" sz="4000" dirty="0" err="1">
                <a:latin typeface="Segoe UI Black" panose="020B0A02040204020203" pitchFamily="34" charset="0"/>
                <a:ea typeface="Segoe UI Black" panose="020B0A02040204020203" pitchFamily="34" charset="0"/>
                <a:cs typeface="Segoe UI Light" panose="020B0502040204020203" pitchFamily="34" charset="0"/>
              </a:rPr>
              <a:t>Boosting</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robustness</a:t>
            </a:r>
            <a:r>
              <a:rPr lang="de-DE" sz="4000" dirty="0">
                <a:latin typeface="Segoe UI Black" panose="020B0A02040204020203" pitchFamily="34" charset="0"/>
                <a:ea typeface="Segoe UI Black" panose="020B0A02040204020203" pitchFamily="34" charset="0"/>
                <a:cs typeface="Segoe UI Light" panose="020B0502040204020203" pitchFamily="34" charset="0"/>
              </a:rPr>
              <a:t>:</a:t>
            </a:r>
          </a:p>
          <a:p>
            <a:pPr algn="ctr"/>
            <a:endParaRPr lang="de-DE" sz="4000" dirty="0">
              <a:latin typeface="Segoe UI Black" panose="020B0A02040204020203" pitchFamily="34" charset="0"/>
              <a:ea typeface="Segoe UI Black" panose="020B0A02040204020203" pitchFamily="34" charset="0"/>
              <a:cs typeface="Segoe UI Light" panose="020B0502040204020203" pitchFamily="34" charset="0"/>
            </a:endParaRPr>
          </a:p>
          <a:p>
            <a:pPr marL="571500" indent="-571500" algn="ctr">
              <a:buFontTx/>
              <a:buChar char="-"/>
            </a:pPr>
            <a:r>
              <a:rPr lang="de-DE" sz="4000" dirty="0">
                <a:latin typeface="Segoe UI Black" panose="020B0A02040204020203" pitchFamily="34" charset="0"/>
                <a:ea typeface="Segoe UI Black" panose="020B0A02040204020203" pitchFamily="34" charset="0"/>
                <a:cs typeface="Segoe UI Light" panose="020B0502040204020203" pitchFamily="34" charset="0"/>
              </a:rPr>
              <a:t>Ensemble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approach</a:t>
            </a:r>
            <a:r>
              <a:rPr lang="de-DE" sz="4000" dirty="0">
                <a:latin typeface="Segoe UI Black" panose="020B0A02040204020203" pitchFamily="34" charset="0"/>
                <a:ea typeface="Segoe UI Black" panose="020B0A02040204020203" pitchFamily="34" charset="0"/>
                <a:cs typeface="Segoe UI Light" panose="020B0502040204020203" pitchFamily="34" charset="0"/>
              </a:rPr>
              <a:t> (IPBES)</a:t>
            </a:r>
          </a:p>
          <a:p>
            <a:pPr marL="571500" indent="-571500" algn="ctr">
              <a:buFontTx/>
              <a:buChar char="-"/>
            </a:pPr>
            <a:r>
              <a:rPr lang="de-DE" sz="4000" dirty="0">
                <a:latin typeface="Segoe UI Black" panose="020B0A02040204020203" pitchFamily="34" charset="0"/>
                <a:ea typeface="Segoe UI Black" panose="020B0A02040204020203" pitchFamily="34" charset="0"/>
                <a:cs typeface="Segoe UI Light" panose="020B0502040204020203" pitchFamily="34" charset="0"/>
              </a:rPr>
              <a:t>Relative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change</a:t>
            </a:r>
            <a:r>
              <a:rPr lang="de-DE" sz="4000" dirty="0">
                <a:latin typeface="Segoe UI Black" panose="020B0A02040204020203" pitchFamily="34" charset="0"/>
                <a:ea typeface="Segoe UI Black" panose="020B0A02040204020203" pitchFamily="34" charset="0"/>
                <a:cs typeface="Segoe UI Light" panose="020B0502040204020203" pitchFamily="34" charset="0"/>
              </a:rPr>
              <a:t> in BDIs</a:t>
            </a:r>
          </a:p>
          <a:p>
            <a:pPr marL="571500" indent="-571500" algn="ctr">
              <a:buFontTx/>
              <a:buChar char="-"/>
            </a:pPr>
            <a:r>
              <a:rPr lang="de-DE" sz="4000" dirty="0">
                <a:latin typeface="Segoe UI Black" panose="020B0A02040204020203" pitchFamily="34" charset="0"/>
                <a:ea typeface="Segoe UI Black" panose="020B0A02040204020203" pitchFamily="34" charset="0"/>
                <a:cs typeface="Segoe UI Light" panose="020B0502040204020203" pitchFamily="34" charset="0"/>
              </a:rPr>
              <a:t>Bootstrap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resampling</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with</a:t>
            </a:r>
            <a:r>
              <a:rPr lang="de-DE" sz="4000" dirty="0">
                <a:latin typeface="Segoe UI Black" panose="020B0A02040204020203" pitchFamily="34" charset="0"/>
                <a:ea typeface="Segoe UI Black" panose="020B0A02040204020203" pitchFamily="34" charset="0"/>
                <a:cs typeface="Segoe UI Light" panose="020B0502040204020203" pitchFamily="34" charset="0"/>
              </a:rPr>
              <a:t> </a:t>
            </a:r>
            <a:r>
              <a:rPr lang="de-DE" sz="4000" dirty="0" err="1">
                <a:latin typeface="Segoe UI Black" panose="020B0A02040204020203" pitchFamily="34" charset="0"/>
                <a:ea typeface="Segoe UI Black" panose="020B0A02040204020203" pitchFamily="34" charset="0"/>
                <a:cs typeface="Segoe UI Light" panose="020B0502040204020203" pitchFamily="34" charset="0"/>
              </a:rPr>
              <a:t>replacement</a:t>
            </a:r>
            <a:endParaRPr lang="nb-NO" sz="4000" dirty="0">
              <a:latin typeface="Segoe UI Light" panose="020B0502040204020203" pitchFamily="34" charset="0"/>
              <a:ea typeface="Segoe UI Black" panose="020B0A02040204020203" pitchFamily="34" charset="0"/>
              <a:cs typeface="Segoe UI Light" panose="020B0502040204020203" pitchFamily="34" charset="0"/>
            </a:endParaRPr>
          </a:p>
        </p:txBody>
      </p:sp>
    </p:spTree>
    <p:extLst>
      <p:ext uri="{BB962C8B-B14F-4D97-AF65-F5344CB8AC3E}">
        <p14:creationId xmlns:p14="http://schemas.microsoft.com/office/powerpoint/2010/main" val="1017285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1040B2-38FD-4594-BFE7-1E23DF69C426}"/>
              </a:ext>
            </a:extLst>
          </p:cNvPr>
          <p:cNvSpPr/>
          <p:nvPr/>
        </p:nvSpPr>
        <p:spPr>
          <a:xfrm>
            <a:off x="0" y="-2"/>
            <a:ext cx="12192000"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aphicFrame>
        <p:nvGraphicFramePr>
          <p:cNvPr id="2" name="Table 2">
            <a:extLst>
              <a:ext uri="{FF2B5EF4-FFF2-40B4-BE49-F238E27FC236}">
                <a16:creationId xmlns:a16="http://schemas.microsoft.com/office/drawing/2014/main" id="{4D030DAE-17D6-493F-852F-C809FCC98DD8}"/>
              </a:ext>
            </a:extLst>
          </p:cNvPr>
          <p:cNvGraphicFramePr>
            <a:graphicFrameLocks noGrp="1"/>
          </p:cNvGraphicFramePr>
          <p:nvPr/>
        </p:nvGraphicFramePr>
        <p:xfrm>
          <a:off x="0" y="-2"/>
          <a:ext cx="12191998" cy="6857998"/>
        </p:xfrm>
        <a:graphic>
          <a:graphicData uri="http://schemas.openxmlformats.org/drawingml/2006/table">
            <a:tbl>
              <a:tblPr firstRow="1" bandRow="1">
                <a:tableStyleId>{073A0DAA-6AF3-43AB-8588-CEC1D06C72B9}</a:tableStyleId>
              </a:tblPr>
              <a:tblGrid>
                <a:gridCol w="1741714">
                  <a:extLst>
                    <a:ext uri="{9D8B030D-6E8A-4147-A177-3AD203B41FA5}">
                      <a16:colId xmlns:a16="http://schemas.microsoft.com/office/drawing/2014/main" val="295080921"/>
                    </a:ext>
                  </a:extLst>
                </a:gridCol>
                <a:gridCol w="1741714">
                  <a:extLst>
                    <a:ext uri="{9D8B030D-6E8A-4147-A177-3AD203B41FA5}">
                      <a16:colId xmlns:a16="http://schemas.microsoft.com/office/drawing/2014/main" val="2401647133"/>
                    </a:ext>
                  </a:extLst>
                </a:gridCol>
                <a:gridCol w="1741714">
                  <a:extLst>
                    <a:ext uri="{9D8B030D-6E8A-4147-A177-3AD203B41FA5}">
                      <a16:colId xmlns:a16="http://schemas.microsoft.com/office/drawing/2014/main" val="1716241692"/>
                    </a:ext>
                  </a:extLst>
                </a:gridCol>
                <a:gridCol w="1741714">
                  <a:extLst>
                    <a:ext uri="{9D8B030D-6E8A-4147-A177-3AD203B41FA5}">
                      <a16:colId xmlns:a16="http://schemas.microsoft.com/office/drawing/2014/main" val="1878677806"/>
                    </a:ext>
                  </a:extLst>
                </a:gridCol>
                <a:gridCol w="1741714">
                  <a:extLst>
                    <a:ext uri="{9D8B030D-6E8A-4147-A177-3AD203B41FA5}">
                      <a16:colId xmlns:a16="http://schemas.microsoft.com/office/drawing/2014/main" val="3939227592"/>
                    </a:ext>
                  </a:extLst>
                </a:gridCol>
                <a:gridCol w="1741714">
                  <a:extLst>
                    <a:ext uri="{9D8B030D-6E8A-4147-A177-3AD203B41FA5}">
                      <a16:colId xmlns:a16="http://schemas.microsoft.com/office/drawing/2014/main" val="1731245224"/>
                    </a:ext>
                  </a:extLst>
                </a:gridCol>
                <a:gridCol w="1741714">
                  <a:extLst>
                    <a:ext uri="{9D8B030D-6E8A-4147-A177-3AD203B41FA5}">
                      <a16:colId xmlns:a16="http://schemas.microsoft.com/office/drawing/2014/main" val="2321426528"/>
                    </a:ext>
                  </a:extLst>
                </a:gridCol>
              </a:tblGrid>
              <a:tr h="441476">
                <a:tc rowSpan="3">
                  <a:txBody>
                    <a:bodyPr/>
                    <a:lstStyle/>
                    <a:p>
                      <a:pPr algn="ctr"/>
                      <a:r>
                        <a:rPr lang="nb-NO" sz="2400" dirty="0">
                          <a:latin typeface="Segoe UI Black" panose="020B0A02040204020203" pitchFamily="34" charset="0"/>
                          <a:ea typeface="Segoe UI Black" panose="020B0A02040204020203" pitchFamily="34" charset="0"/>
                          <a:cs typeface="Segoe UI Light" panose="020B0502040204020203" pitchFamily="34" charset="0"/>
                        </a:rPr>
                        <a:t>Scenarios</a:t>
                      </a:r>
                    </a:p>
                  </a:txBody>
                  <a:tcPr anchor="ctr"/>
                </a:tc>
                <a:tc gridSpan="6">
                  <a:txBody>
                    <a:bodyPr/>
                    <a:lstStyle/>
                    <a:p>
                      <a:pPr algn="ctr"/>
                      <a:r>
                        <a:rPr lang="en-US" sz="2000" dirty="0">
                          <a:latin typeface="Segoe UI Black" panose="020B0A02040204020203" pitchFamily="34" charset="0"/>
                          <a:ea typeface="Segoe UI Black" panose="020B0A02040204020203" pitchFamily="34" charset="0"/>
                          <a:cs typeface="Segoe UI Light" panose="020B0502040204020203" pitchFamily="34" charset="0"/>
                        </a:rPr>
                        <a:t>Additional efforts to reverse trends in biodiversity</a:t>
                      </a: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510029299"/>
                  </a:ext>
                </a:extLst>
              </a:tr>
              <a:tr h="441476">
                <a:tc vMerge="1">
                  <a:txBody>
                    <a:bodyPr/>
                    <a:lstStyle/>
                    <a:p>
                      <a:endParaRPr lang="nb-NO"/>
                    </a:p>
                  </a:txBody>
                  <a:tcPr/>
                </a:tc>
                <a:tc gridSpan="2">
                  <a:txBody>
                    <a:bodyPr/>
                    <a:lstStyle/>
                    <a:p>
                      <a:pPr algn="ctr"/>
                      <a:r>
                        <a:rPr lang="nb-NO" sz="1600" b="1" dirty="0">
                          <a:latin typeface="Segoe UI Black" panose="020B0A02040204020203" pitchFamily="34" charset="0"/>
                          <a:ea typeface="Segoe UI Black" panose="020B0A02040204020203" pitchFamily="34" charset="0"/>
                          <a:cs typeface="Segoe UI Light" panose="020B0502040204020203" pitchFamily="34" charset="0"/>
                        </a:rPr>
                        <a:t>Supply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Demand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Increased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a:t>
                      </a: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conservation</a:t>
                      </a:r>
                      <a:endParaRPr lang="nb-NO" sz="1600" b="1"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extLst>
                  <a:ext uri="{0D108BD9-81ED-4DB2-BD59-A6C34878D82A}">
                    <a16:rowId xmlns:a16="http://schemas.microsoft.com/office/drawing/2014/main" val="2786422550"/>
                  </a:ext>
                </a:extLst>
              </a:tr>
              <a:tr h="1560286">
                <a:tc vMerge="1">
                  <a:txBody>
                    <a:bodyPr/>
                    <a:lstStyle/>
                    <a:p>
                      <a:endParaRPr lang="nb-NO"/>
                    </a:p>
                  </a:txBody>
                  <a:tcPr/>
                </a:tc>
                <a:tc>
                  <a:txBody>
                    <a:bodyPr/>
                    <a:lstStyle/>
                    <a:p>
                      <a:pPr algn="ctr"/>
                      <a:r>
                        <a:rPr lang="nb-NO" sz="1600" dirty="0" err="1">
                          <a:latin typeface="Segoe UI Light" panose="020B0502040204020203" pitchFamily="34" charset="0"/>
                          <a:cs typeface="Segoe UI Light" panose="020B0502040204020203" pitchFamily="34" charset="0"/>
                        </a:rPr>
                        <a:t>Sustainably</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increased</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crop</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yields</a:t>
                      </a:r>
                      <a:endParaRPr lang="nb-NO" sz="1600" dirty="0">
                        <a:latin typeface="Segoe UI Light" panose="020B0502040204020203" pitchFamily="34" charset="0"/>
                        <a:cs typeface="Segoe UI Light" panose="020B0502040204020203" pitchFamily="34" charset="0"/>
                      </a:endParaRPr>
                    </a:p>
                  </a:txBody>
                  <a:tcPr anchor="ctr"/>
                </a:tc>
                <a:tc>
                  <a:txBody>
                    <a:bodyPr/>
                    <a:lstStyle/>
                    <a:p>
                      <a:pPr algn="ctr"/>
                      <a:r>
                        <a:rPr lang="en-US" sz="1600">
                          <a:latin typeface="Segoe UI Light" panose="020B0502040204020203" pitchFamily="34" charset="0"/>
                          <a:cs typeface="Segoe UI Light" panose="020B0502040204020203" pitchFamily="34" charset="0"/>
                        </a:rPr>
                        <a:t>Increased trade of agricultural goods</a:t>
                      </a:r>
                    </a:p>
                  </a:txBody>
                  <a:tcPr anchor="ctr"/>
                </a:tc>
                <a:tc>
                  <a:txBody>
                    <a:bodyPr/>
                    <a:lstStyle/>
                    <a:p>
                      <a:pPr algn="ctr"/>
                      <a:r>
                        <a:rPr lang="en-US" sz="1600">
                          <a:latin typeface="Segoe UI Light" panose="020B0502040204020203" pitchFamily="34" charset="0"/>
                          <a:cs typeface="Segoe UI Light" panose="020B0502040204020203" pitchFamily="34" charset="0"/>
                        </a:rPr>
                        <a:t>Reduced waste of agricultural goods from field to fork</a:t>
                      </a:r>
                    </a:p>
                  </a:txBody>
                  <a:tcPr anchor="ctr"/>
                </a:tc>
                <a:tc>
                  <a:txBody>
                    <a:bodyPr/>
                    <a:lstStyle/>
                    <a:p>
                      <a:pPr algn="ctr"/>
                      <a:r>
                        <a:rPr lang="en-US" sz="1600" dirty="0">
                          <a:latin typeface="Segoe UI Light" panose="020B0502040204020203" pitchFamily="34" charset="0"/>
                          <a:cs typeface="Segoe UI Light" panose="020B0502040204020203" pitchFamily="34" charset="0"/>
                        </a:rPr>
                        <a:t>Diet shift to a lower share of animal calories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extent and management of protected areas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restoration and landscape-level conservation planning</a:t>
                      </a:r>
                    </a:p>
                  </a:txBody>
                  <a:tcPr anchor="ctr"/>
                </a:tc>
                <a:extLst>
                  <a:ext uri="{0D108BD9-81ED-4DB2-BD59-A6C34878D82A}">
                    <a16:rowId xmlns:a16="http://schemas.microsoft.com/office/drawing/2014/main" val="1819742883"/>
                  </a:ext>
                </a:extLst>
              </a:tr>
              <a:tr h="441476">
                <a:tc gridSpan="7">
                  <a:txBody>
                    <a:bodyPr/>
                    <a:lstStyle/>
                    <a:p>
                      <a:r>
                        <a:rPr lang="nb-NO" sz="1600" b="1" dirty="0">
                          <a:latin typeface="Segoe UI Black" panose="020B0A02040204020203" pitchFamily="34" charset="0"/>
                          <a:ea typeface="Segoe UI Black" panose="020B0A02040204020203" pitchFamily="34" charset="0"/>
                          <a:cs typeface="Segoe UI Light" panose="020B0502040204020203" pitchFamily="34" charset="0"/>
                        </a:rPr>
                        <a:t>Baseline scenario</a:t>
                      </a:r>
                      <a:endParaRPr lang="nb-NO" sz="1600"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947727108"/>
                  </a:ext>
                </a:extLst>
              </a:tr>
              <a:tr h="441476">
                <a:tc>
                  <a:txBody>
                    <a:bodyPr/>
                    <a:lstStyle/>
                    <a:p>
                      <a:r>
                        <a:rPr lang="nb-NO" sz="1600">
                          <a:latin typeface="Segoe UI Light" panose="020B0502040204020203" pitchFamily="34" charset="0"/>
                          <a:cs typeface="Segoe UI Light" panose="020B0502040204020203" pitchFamily="34" charset="0"/>
                        </a:rPr>
                        <a:t>BASE scenario</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2298280739"/>
                  </a:ext>
                </a:extLst>
              </a:tr>
              <a:tr h="441476">
                <a:tc gridSpan="7">
                  <a:txBody>
                    <a:bodyPr/>
                    <a:lstStyle/>
                    <a:p>
                      <a:r>
                        <a:rPr lang="nb-NO" sz="1600" b="1" dirty="0">
                          <a:latin typeface="Segoe UI Black" panose="020B0A02040204020203" pitchFamily="34" charset="0"/>
                          <a:ea typeface="Segoe UI Black" panose="020B0A02040204020203" pitchFamily="34" charset="0"/>
                          <a:cs typeface="Segoe UI Light" panose="020B0502040204020203" pitchFamily="34" charset="0"/>
                        </a:rPr>
                        <a:t>Single-action scenarios</a:t>
                      </a:r>
                      <a:endParaRPr lang="nb-NO" sz="1600"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255381408"/>
                  </a:ext>
                </a:extLst>
              </a:tr>
              <a:tr h="441476">
                <a:tc>
                  <a:txBody>
                    <a:bodyPr/>
                    <a:lstStyle/>
                    <a:p>
                      <a:r>
                        <a:rPr lang="nb-NO" sz="1600" dirty="0">
                          <a:latin typeface="Segoe UI Light" panose="020B0502040204020203" pitchFamily="34" charset="0"/>
                          <a:cs typeface="Segoe UI Light" panose="020B0502040204020203" pitchFamily="34" charset="0"/>
                        </a:rPr>
                        <a:t>SS scenario</a:t>
                      </a:r>
                    </a:p>
                  </a:txBody>
                  <a:tcPr anchor="ctr"/>
                </a:tc>
                <a:tc>
                  <a:txBody>
                    <a:bodyPr/>
                    <a:lstStyle/>
                    <a:p>
                      <a:r>
                        <a:rPr lang="nb-NO" sz="1600" dirty="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3685740692"/>
                  </a:ext>
                </a:extLst>
              </a:tr>
              <a:tr h="441476">
                <a:tc>
                  <a:txBody>
                    <a:bodyPr/>
                    <a:lstStyle/>
                    <a:p>
                      <a:r>
                        <a:rPr lang="nb-NO" sz="1600">
                          <a:latin typeface="Segoe UI Light" panose="020B0502040204020203" pitchFamily="34" charset="0"/>
                          <a:cs typeface="Segoe UI Light" panose="020B0502040204020203" pitchFamily="34" charset="0"/>
                        </a:rPr>
                        <a:t>DS scenario</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dirty="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extLst>
                  <a:ext uri="{0D108BD9-81ED-4DB2-BD59-A6C34878D82A}">
                    <a16:rowId xmlns:a16="http://schemas.microsoft.com/office/drawing/2014/main" val="1635980919"/>
                  </a:ext>
                </a:extLst>
              </a:tr>
              <a:tr h="441476">
                <a:tc>
                  <a:txBody>
                    <a:bodyPr/>
                    <a:lstStyle/>
                    <a:p>
                      <a:r>
                        <a:rPr lang="nb-NO" sz="1600">
                          <a:latin typeface="Segoe UI Light" panose="020B0502040204020203" pitchFamily="34" charset="0"/>
                          <a:cs typeface="Segoe UI Light" panose="020B0502040204020203" pitchFamily="34" charset="0"/>
                        </a:rPr>
                        <a:t>C scenario</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dirty="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extLst>
                  <a:ext uri="{0D108BD9-81ED-4DB2-BD59-A6C34878D82A}">
                    <a16:rowId xmlns:a16="http://schemas.microsoft.com/office/drawing/2014/main" val="2527520382"/>
                  </a:ext>
                </a:extLst>
              </a:tr>
              <a:tr h="441476">
                <a:tc gridSpan="7">
                  <a:txBody>
                    <a:bodyPr/>
                    <a:lstStyle/>
                    <a:p>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Combined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-action scenarios</a:t>
                      </a:r>
                      <a:endParaRPr lang="nb-NO" sz="1600"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1764160433"/>
                  </a:ext>
                </a:extLst>
              </a:tr>
              <a:tr h="441476">
                <a:tc>
                  <a:txBody>
                    <a:bodyPr/>
                    <a:lstStyle/>
                    <a:p>
                      <a:r>
                        <a:rPr lang="nb-NO" sz="1600">
                          <a:latin typeface="Segoe UI Light" panose="020B0502040204020203" pitchFamily="34" charset="0"/>
                          <a:cs typeface="Segoe UI Light" panose="020B0502040204020203" pitchFamily="34" charset="0"/>
                        </a:rPr>
                        <a:t>C + SS scenario</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dirty="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extLst>
                  <a:ext uri="{0D108BD9-81ED-4DB2-BD59-A6C34878D82A}">
                    <a16:rowId xmlns:a16="http://schemas.microsoft.com/office/drawing/2014/main" val="4103525752"/>
                  </a:ext>
                </a:extLst>
              </a:tr>
              <a:tr h="441476">
                <a:tc>
                  <a:txBody>
                    <a:bodyPr/>
                    <a:lstStyle/>
                    <a:p>
                      <a:r>
                        <a:rPr lang="nb-NO" sz="1600">
                          <a:latin typeface="Segoe UI Light" panose="020B0502040204020203" pitchFamily="34" charset="0"/>
                          <a:cs typeface="Segoe UI Light" panose="020B0502040204020203" pitchFamily="34" charset="0"/>
                        </a:rPr>
                        <a:t>C + DS scenario</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a:latin typeface="Segoe UI Light" panose="020B0502040204020203" pitchFamily="34" charset="0"/>
                          <a:cs typeface="Segoe UI Light" panose="020B0502040204020203" pitchFamily="34" charset="0"/>
                        </a:rPr>
                        <a:t>−</a:t>
                      </a:r>
                    </a:p>
                  </a:txBody>
                  <a:tcPr anchor="ctr"/>
                </a:tc>
                <a:tc>
                  <a:txBody>
                    <a:bodyPr/>
                    <a:lstStyle/>
                    <a:p>
                      <a:r>
                        <a:rPr lang="nb-NO" sz="1600" dirty="0">
                          <a:latin typeface="Segoe UI Light" panose="020B0502040204020203" pitchFamily="34" charset="0"/>
                          <a:cs typeface="Segoe UI Light" panose="020B0502040204020203" pitchFamily="34" charset="0"/>
                        </a:rPr>
                        <a:t>x</a:t>
                      </a:r>
                    </a:p>
                  </a:txBody>
                  <a:tcPr anchor="ctr"/>
                </a:tc>
                <a:tc>
                  <a:txBody>
                    <a:bodyPr/>
                    <a:lstStyle/>
                    <a:p>
                      <a:r>
                        <a:rPr lang="nb-NO" sz="1600" dirty="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extLst>
                  <a:ext uri="{0D108BD9-81ED-4DB2-BD59-A6C34878D82A}">
                    <a16:rowId xmlns:a16="http://schemas.microsoft.com/office/drawing/2014/main" val="3348153170"/>
                  </a:ext>
                </a:extLst>
              </a:tr>
              <a:tr h="441476">
                <a:tc>
                  <a:txBody>
                    <a:bodyPr/>
                    <a:lstStyle/>
                    <a:p>
                      <a:r>
                        <a:rPr lang="nb-NO" sz="1600">
                          <a:latin typeface="Segoe UI Light" panose="020B0502040204020203" pitchFamily="34" charset="0"/>
                          <a:cs typeface="Segoe UI Light" panose="020B0502040204020203" pitchFamily="34" charset="0"/>
                        </a:rPr>
                        <a:t>IAP scenario</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a:latin typeface="Segoe UI Light" panose="020B0502040204020203" pitchFamily="34" charset="0"/>
                          <a:cs typeface="Segoe UI Light" panose="020B0502040204020203" pitchFamily="34" charset="0"/>
                        </a:rPr>
                        <a:t>x</a:t>
                      </a:r>
                    </a:p>
                  </a:txBody>
                  <a:tcPr anchor="ctr"/>
                </a:tc>
                <a:tc>
                  <a:txBody>
                    <a:bodyPr/>
                    <a:lstStyle/>
                    <a:p>
                      <a:r>
                        <a:rPr lang="nb-NO" sz="1600" dirty="0">
                          <a:latin typeface="Segoe UI Light" panose="020B0502040204020203" pitchFamily="34" charset="0"/>
                          <a:cs typeface="Segoe UI Light" panose="020B0502040204020203" pitchFamily="34" charset="0"/>
                        </a:rPr>
                        <a:t>x</a:t>
                      </a:r>
                    </a:p>
                  </a:txBody>
                  <a:tcPr anchor="ctr"/>
                </a:tc>
                <a:tc>
                  <a:txBody>
                    <a:bodyPr/>
                    <a:lstStyle/>
                    <a:p>
                      <a:r>
                        <a:rPr lang="nb-NO" sz="1600" dirty="0">
                          <a:latin typeface="Segoe UI Light" panose="020B0502040204020203" pitchFamily="34" charset="0"/>
                          <a:cs typeface="Segoe UI Light" panose="020B0502040204020203" pitchFamily="34" charset="0"/>
                        </a:rPr>
                        <a:t>x</a:t>
                      </a:r>
                    </a:p>
                  </a:txBody>
                  <a:tcPr anchor="ctr"/>
                </a:tc>
                <a:tc>
                  <a:txBody>
                    <a:bodyPr/>
                    <a:lstStyle/>
                    <a:p>
                      <a:r>
                        <a:rPr lang="nb-NO" sz="1600" dirty="0">
                          <a:latin typeface="Segoe UI Light" panose="020B0502040204020203" pitchFamily="34" charset="0"/>
                          <a:cs typeface="Segoe UI Light" panose="020B0502040204020203" pitchFamily="34" charset="0"/>
                        </a:rPr>
                        <a:t>x</a:t>
                      </a:r>
                    </a:p>
                  </a:txBody>
                  <a:tcPr anchor="ctr"/>
                </a:tc>
                <a:extLst>
                  <a:ext uri="{0D108BD9-81ED-4DB2-BD59-A6C34878D82A}">
                    <a16:rowId xmlns:a16="http://schemas.microsoft.com/office/drawing/2014/main" val="3922302513"/>
                  </a:ext>
                </a:extLst>
              </a:tr>
            </a:tbl>
          </a:graphicData>
        </a:graphic>
      </p:graphicFrame>
    </p:spTree>
    <p:extLst>
      <p:ext uri="{BB962C8B-B14F-4D97-AF65-F5344CB8AC3E}">
        <p14:creationId xmlns:p14="http://schemas.microsoft.com/office/powerpoint/2010/main" val="3199306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1040B2-38FD-4594-BFE7-1E23DF69C426}"/>
              </a:ext>
            </a:extLst>
          </p:cNvPr>
          <p:cNvSpPr/>
          <p:nvPr/>
        </p:nvSpPr>
        <p:spPr>
          <a:xfrm>
            <a:off x="0" y="-2"/>
            <a:ext cx="12192000"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aphicFrame>
        <p:nvGraphicFramePr>
          <p:cNvPr id="2" name="Table 2">
            <a:extLst>
              <a:ext uri="{FF2B5EF4-FFF2-40B4-BE49-F238E27FC236}">
                <a16:creationId xmlns:a16="http://schemas.microsoft.com/office/drawing/2014/main" id="{4D030DAE-17D6-493F-852F-C809FCC98DD8}"/>
              </a:ext>
            </a:extLst>
          </p:cNvPr>
          <p:cNvGraphicFramePr>
            <a:graphicFrameLocks noGrp="1"/>
          </p:cNvGraphicFramePr>
          <p:nvPr>
            <p:extLst>
              <p:ext uri="{D42A27DB-BD31-4B8C-83A1-F6EECF244321}">
                <p14:modId xmlns:p14="http://schemas.microsoft.com/office/powerpoint/2010/main" val="2130346147"/>
              </p:ext>
            </p:extLst>
          </p:nvPr>
        </p:nvGraphicFramePr>
        <p:xfrm>
          <a:off x="0" y="-2"/>
          <a:ext cx="12191998" cy="6858003"/>
        </p:xfrm>
        <a:graphic>
          <a:graphicData uri="http://schemas.openxmlformats.org/drawingml/2006/table">
            <a:tbl>
              <a:tblPr firstRow="1" bandRow="1">
                <a:tableStyleId>{073A0DAA-6AF3-43AB-8588-CEC1D06C72B9}</a:tableStyleId>
              </a:tblPr>
              <a:tblGrid>
                <a:gridCol w="890337">
                  <a:extLst>
                    <a:ext uri="{9D8B030D-6E8A-4147-A177-3AD203B41FA5}">
                      <a16:colId xmlns:a16="http://schemas.microsoft.com/office/drawing/2014/main" val="295080921"/>
                    </a:ext>
                  </a:extLst>
                </a:gridCol>
                <a:gridCol w="1239252">
                  <a:extLst>
                    <a:ext uri="{9D8B030D-6E8A-4147-A177-3AD203B41FA5}">
                      <a16:colId xmlns:a16="http://schemas.microsoft.com/office/drawing/2014/main" val="2401647133"/>
                    </a:ext>
                  </a:extLst>
                </a:gridCol>
                <a:gridCol w="3095553">
                  <a:extLst>
                    <a:ext uri="{9D8B030D-6E8A-4147-A177-3AD203B41FA5}">
                      <a16:colId xmlns:a16="http://schemas.microsoft.com/office/drawing/2014/main" val="1716241692"/>
                    </a:ext>
                  </a:extLst>
                </a:gridCol>
                <a:gridCol w="1404258">
                  <a:extLst>
                    <a:ext uri="{9D8B030D-6E8A-4147-A177-3AD203B41FA5}">
                      <a16:colId xmlns:a16="http://schemas.microsoft.com/office/drawing/2014/main" val="1878677806"/>
                    </a:ext>
                  </a:extLst>
                </a:gridCol>
                <a:gridCol w="1034716">
                  <a:extLst>
                    <a:ext uri="{9D8B030D-6E8A-4147-A177-3AD203B41FA5}">
                      <a16:colId xmlns:a16="http://schemas.microsoft.com/office/drawing/2014/main" val="3939227592"/>
                    </a:ext>
                  </a:extLst>
                </a:gridCol>
                <a:gridCol w="1263316">
                  <a:extLst>
                    <a:ext uri="{9D8B030D-6E8A-4147-A177-3AD203B41FA5}">
                      <a16:colId xmlns:a16="http://schemas.microsoft.com/office/drawing/2014/main" val="1731245224"/>
                    </a:ext>
                  </a:extLst>
                </a:gridCol>
                <a:gridCol w="3264566">
                  <a:extLst>
                    <a:ext uri="{9D8B030D-6E8A-4147-A177-3AD203B41FA5}">
                      <a16:colId xmlns:a16="http://schemas.microsoft.com/office/drawing/2014/main" val="2321426528"/>
                    </a:ext>
                  </a:extLst>
                </a:gridCol>
              </a:tblGrid>
              <a:tr h="740770">
                <a:tc>
                  <a:txBody>
                    <a:bodyPr/>
                    <a:lstStyle/>
                    <a:p>
                      <a:r>
                        <a:rPr lang="nb-NO" sz="1400" dirty="0"/>
                        <a:t>Biodiversity </a:t>
                      </a:r>
                      <a:r>
                        <a:rPr lang="nb-NO" sz="1400" dirty="0" err="1"/>
                        <a:t>metric</a:t>
                      </a:r>
                      <a:endParaRPr lang="nb-NO" sz="1400" dirty="0"/>
                    </a:p>
                  </a:txBody>
                  <a:tcPr anchor="ctr"/>
                </a:tc>
                <a:tc>
                  <a:txBody>
                    <a:bodyPr/>
                    <a:lstStyle/>
                    <a:p>
                      <a:r>
                        <a:rPr lang="nb-NO" sz="1400"/>
                        <a:t>Biodiversity model(s)</a:t>
                      </a:r>
                    </a:p>
                  </a:txBody>
                  <a:tcPr anchor="ctr"/>
                </a:tc>
                <a:tc>
                  <a:txBody>
                    <a:bodyPr/>
                    <a:lstStyle/>
                    <a:p>
                      <a:r>
                        <a:rPr lang="en-US" sz="1400"/>
                        <a:t>Definition of the biodiversity metric</a:t>
                      </a:r>
                    </a:p>
                  </a:txBody>
                  <a:tcPr anchor="ctr"/>
                </a:tc>
                <a:tc>
                  <a:txBody>
                    <a:bodyPr/>
                    <a:lstStyle/>
                    <a:p>
                      <a:r>
                        <a:rPr lang="nb-NO" sz="1400"/>
                        <a:t>Biodiversity aspect</a:t>
                      </a:r>
                    </a:p>
                  </a:txBody>
                  <a:tcPr anchor="ctr"/>
                </a:tc>
                <a:tc>
                  <a:txBody>
                    <a:bodyPr/>
                    <a:lstStyle/>
                    <a:p>
                      <a:r>
                        <a:rPr lang="nb-NO" sz="1400"/>
                        <a:t>Biodiversity metric</a:t>
                      </a:r>
                    </a:p>
                  </a:txBody>
                  <a:tcPr anchor="ctr"/>
                </a:tc>
                <a:tc>
                  <a:txBody>
                    <a:bodyPr/>
                    <a:lstStyle/>
                    <a:p>
                      <a:r>
                        <a:rPr lang="nb-NO" sz="1400"/>
                        <a:t>Biodiversity model(s)</a:t>
                      </a:r>
                    </a:p>
                  </a:txBody>
                  <a:tcPr anchor="ctr"/>
                </a:tc>
                <a:tc>
                  <a:txBody>
                    <a:bodyPr/>
                    <a:lstStyle/>
                    <a:p>
                      <a:r>
                        <a:rPr lang="en-US" sz="1400"/>
                        <a:t>Definition of the biodiversity metric</a:t>
                      </a:r>
                    </a:p>
                  </a:txBody>
                  <a:tcPr anchor="ctr"/>
                </a:tc>
                <a:extLst>
                  <a:ext uri="{0D108BD9-81ED-4DB2-BD59-A6C34878D82A}">
                    <a16:rowId xmlns:a16="http://schemas.microsoft.com/office/drawing/2014/main" val="510029299"/>
                  </a:ext>
                </a:extLst>
              </a:tr>
              <a:tr h="709905">
                <a:tc>
                  <a:txBody>
                    <a:bodyPr/>
                    <a:lstStyle/>
                    <a:p>
                      <a:r>
                        <a:rPr lang="nb-NO" sz="1400"/>
                        <a:t>ESH</a:t>
                      </a:r>
                    </a:p>
                  </a:txBody>
                  <a:tcPr anchor="ctr"/>
                </a:tc>
                <a:tc>
                  <a:txBody>
                    <a:bodyPr/>
                    <a:lstStyle/>
                    <a:p>
                      <a:r>
                        <a:rPr lang="nb-NO" sz="1400"/>
                        <a:t>AIM-B and INSIGHTS</a:t>
                      </a:r>
                    </a:p>
                  </a:txBody>
                  <a:tcPr anchor="ctr"/>
                </a:tc>
                <a:tc>
                  <a:txBody>
                    <a:bodyPr/>
                    <a:lstStyle/>
                    <a:p>
                      <a:r>
                        <a:rPr lang="en-US" sz="800" dirty="0"/>
                        <a:t>- Measures the extent of suitable habitat relative to 2010, geometrically averaged across species.</a:t>
                      </a:r>
                      <a:br>
                        <a:rPr lang="en-US" sz="800" dirty="0"/>
                      </a:br>
                      <a:r>
                        <a:rPr lang="en-US" sz="800" dirty="0"/>
                        <a:t>- Ranges from 0 (no suitable habitat left for any species) to 1 (mean extent equal to that of 2010) or larger that 1 (mean extent larger than that of 2010).</a:t>
                      </a:r>
                    </a:p>
                  </a:txBody>
                  <a:tcPr anchor="ctr"/>
                </a:tc>
                <a:tc>
                  <a:txBody>
                    <a:bodyPr/>
                    <a:lstStyle/>
                    <a:p>
                      <a:r>
                        <a:rPr lang="nb-NO" sz="1400" dirty="0" err="1"/>
                        <a:t>Extent</a:t>
                      </a:r>
                      <a:r>
                        <a:rPr lang="nb-NO" sz="1400" dirty="0"/>
                        <a:t> </a:t>
                      </a:r>
                      <a:r>
                        <a:rPr lang="nb-NO" sz="1400" dirty="0" err="1"/>
                        <a:t>of</a:t>
                      </a:r>
                      <a:r>
                        <a:rPr lang="nb-NO" sz="1400" dirty="0"/>
                        <a:t> </a:t>
                      </a:r>
                      <a:r>
                        <a:rPr lang="nb-NO" sz="1400" dirty="0" err="1"/>
                        <a:t>suitable</a:t>
                      </a:r>
                      <a:r>
                        <a:rPr lang="nb-NO" sz="1400" dirty="0"/>
                        <a:t> habitat</a:t>
                      </a:r>
                    </a:p>
                  </a:txBody>
                  <a:tcPr anchor="ctr"/>
                </a:tc>
                <a:tc>
                  <a:txBody>
                    <a:bodyPr/>
                    <a:lstStyle/>
                    <a:p>
                      <a:r>
                        <a:rPr lang="nb-NO" sz="1400"/>
                        <a:t>ESH</a:t>
                      </a:r>
                    </a:p>
                  </a:txBody>
                  <a:tcPr anchor="ctr"/>
                </a:tc>
                <a:tc>
                  <a:txBody>
                    <a:bodyPr/>
                    <a:lstStyle/>
                    <a:p>
                      <a:r>
                        <a:rPr lang="nb-NO" sz="1400"/>
                        <a:t>AIM-B and INSIGHTS</a:t>
                      </a:r>
                    </a:p>
                  </a:txBody>
                  <a:tcPr anchor="ctr"/>
                </a:tc>
                <a:tc>
                  <a:txBody>
                    <a:bodyPr/>
                    <a:lstStyle/>
                    <a:p>
                      <a:r>
                        <a:rPr lang="en-US" sz="800" dirty="0"/>
                        <a:t>- Measures the extent of suitable habitat relative to 2010, geometrically averaged across species.</a:t>
                      </a:r>
                      <a:br>
                        <a:rPr lang="en-US" sz="800" dirty="0"/>
                      </a:br>
                      <a:r>
                        <a:rPr lang="en-US" sz="800" dirty="0"/>
                        <a:t>- Ranges from 0 (no suitable habitat left for any species) to 1 (mean extent equal to that of 2010) or larger that 1 (mean extent larger than that of 2010).</a:t>
                      </a:r>
                    </a:p>
                  </a:txBody>
                  <a:tcPr anchor="ctr"/>
                </a:tc>
                <a:extLst>
                  <a:ext uri="{0D108BD9-81ED-4DB2-BD59-A6C34878D82A}">
                    <a16:rowId xmlns:a16="http://schemas.microsoft.com/office/drawing/2014/main" val="2786422550"/>
                  </a:ext>
                </a:extLst>
              </a:tr>
              <a:tr h="1580016">
                <a:tc>
                  <a:txBody>
                    <a:bodyPr/>
                    <a:lstStyle/>
                    <a:p>
                      <a:r>
                        <a:rPr lang="nb-NO" sz="1400"/>
                        <a:t>LPI</a:t>
                      </a:r>
                    </a:p>
                  </a:txBody>
                  <a:tcPr anchor="ctr"/>
                </a:tc>
                <a:tc>
                  <a:txBody>
                    <a:bodyPr/>
                    <a:lstStyle/>
                    <a:p>
                      <a:r>
                        <a:rPr lang="nb-NO" sz="1400"/>
                        <a:t>LPI-M</a:t>
                      </a:r>
                    </a:p>
                  </a:txBody>
                  <a:tcPr anchor="ctr"/>
                </a:tc>
                <a:tc>
                  <a:txBody>
                    <a:bodyPr/>
                    <a:lstStyle/>
                    <a:p>
                      <a:r>
                        <a:rPr lang="en-US" sz="800" dirty="0"/>
                        <a:t>- Measures the population size relative to 2010, geometrically averaged across species.</a:t>
                      </a:r>
                      <a:br>
                        <a:rPr lang="en-US" sz="800" dirty="0"/>
                      </a:br>
                      <a:r>
                        <a:rPr lang="en-US" sz="800" dirty="0"/>
                        <a:t>- Ranges from 0 (zero population for all species) to 1 (mean population size equal to that of 2010) or larger than 1 (mean population size larger than that of 2010).</a:t>
                      </a:r>
                    </a:p>
                  </a:txBody>
                  <a:tcPr anchor="ctr"/>
                </a:tc>
                <a:tc>
                  <a:txBody>
                    <a:bodyPr/>
                    <a:lstStyle/>
                    <a:p>
                      <a:r>
                        <a:rPr lang="nb-NO" sz="1400" dirty="0"/>
                        <a:t>Wildlife </a:t>
                      </a:r>
                      <a:r>
                        <a:rPr lang="nb-NO" sz="1400" dirty="0" err="1"/>
                        <a:t>population</a:t>
                      </a:r>
                      <a:r>
                        <a:rPr lang="nb-NO" sz="1400" dirty="0"/>
                        <a:t> </a:t>
                      </a:r>
                      <a:r>
                        <a:rPr lang="nb-NO" sz="1400" dirty="0" err="1"/>
                        <a:t>density</a:t>
                      </a:r>
                      <a:endParaRPr lang="nb-NO" sz="1400" dirty="0"/>
                    </a:p>
                  </a:txBody>
                  <a:tcPr anchor="ctr"/>
                </a:tc>
                <a:tc>
                  <a:txBody>
                    <a:bodyPr/>
                    <a:lstStyle/>
                    <a:p>
                      <a:r>
                        <a:rPr lang="nb-NO" sz="1400" dirty="0"/>
                        <a:t>LPI</a:t>
                      </a:r>
                    </a:p>
                  </a:txBody>
                  <a:tcPr anchor="ctr"/>
                </a:tc>
                <a:tc>
                  <a:txBody>
                    <a:bodyPr/>
                    <a:lstStyle/>
                    <a:p>
                      <a:r>
                        <a:rPr lang="nb-NO" sz="1400" dirty="0"/>
                        <a:t>LPI-M</a:t>
                      </a:r>
                    </a:p>
                  </a:txBody>
                  <a:tcPr anchor="ctr"/>
                </a:tc>
                <a:tc>
                  <a:txBody>
                    <a:bodyPr/>
                    <a:lstStyle/>
                    <a:p>
                      <a:r>
                        <a:rPr lang="en-US" sz="800" dirty="0"/>
                        <a:t>- Measures the population size relative to 2010, geometrically averaged across species.</a:t>
                      </a:r>
                      <a:br>
                        <a:rPr lang="en-US" sz="800" dirty="0"/>
                      </a:br>
                      <a:r>
                        <a:rPr lang="en-US" sz="800" dirty="0"/>
                        <a:t>- Ranges from 0 (zero population for all species) to 1 (mean population size equal to that of 2010) or larger than 1 (mean population size larger than that of 2010).</a:t>
                      </a:r>
                    </a:p>
                  </a:txBody>
                  <a:tcPr anchor="ctr"/>
                </a:tc>
                <a:extLst>
                  <a:ext uri="{0D108BD9-81ED-4DB2-BD59-A6C34878D82A}">
                    <a16:rowId xmlns:a16="http://schemas.microsoft.com/office/drawing/2014/main" val="1819742883"/>
                  </a:ext>
                </a:extLst>
              </a:tr>
              <a:tr h="956828">
                <a:tc>
                  <a:txBody>
                    <a:bodyPr/>
                    <a:lstStyle/>
                    <a:p>
                      <a:r>
                        <a:rPr lang="nb-NO" sz="1400"/>
                        <a:t>MSA</a:t>
                      </a:r>
                    </a:p>
                  </a:txBody>
                  <a:tcPr anchor="ctr"/>
                </a:tc>
                <a:tc>
                  <a:txBody>
                    <a:bodyPr/>
                    <a:lstStyle/>
                    <a:p>
                      <a:r>
                        <a:rPr lang="nb-NO" sz="1400" dirty="0"/>
                        <a:t>GLOBIO</a:t>
                      </a:r>
                    </a:p>
                  </a:txBody>
                  <a:tcPr anchor="ctr"/>
                </a:tc>
                <a:tc>
                  <a:txBody>
                    <a:bodyPr/>
                    <a:lstStyle/>
                    <a:p>
                      <a:r>
                        <a:rPr lang="en-US" sz="800" dirty="0"/>
                        <a:t>- Measures the compositional intactness of local communities (arithmetic mean of the relative abundance of species—truncated to 1—across all species that were originally present in comparison to an undisturbed state) relative to 2010.</a:t>
                      </a:r>
                      <a:br>
                        <a:rPr lang="en-US" sz="800" dirty="0"/>
                      </a:br>
                      <a:r>
                        <a:rPr lang="en-US" sz="800" dirty="0"/>
                        <a:t>- Ranges from 0 (population of zero for all original species) to 1 (intactness equivalent to that of 2010) or larger than 1 (intactness closer to an undisturbed state than in 2010).</a:t>
                      </a:r>
                    </a:p>
                  </a:txBody>
                  <a:tcPr anchor="ctr"/>
                </a:tc>
                <a:tc>
                  <a:txBody>
                    <a:bodyPr/>
                    <a:lstStyle/>
                    <a:p>
                      <a:r>
                        <a:rPr lang="en-US" sz="1400" dirty="0"/>
                        <a:t>Intactness of the local species composition</a:t>
                      </a:r>
                    </a:p>
                  </a:txBody>
                  <a:tcPr anchor="ctr"/>
                </a:tc>
                <a:tc>
                  <a:txBody>
                    <a:bodyPr/>
                    <a:lstStyle/>
                    <a:p>
                      <a:r>
                        <a:rPr lang="nb-NO" sz="1400" dirty="0"/>
                        <a:t>MSA</a:t>
                      </a:r>
                    </a:p>
                  </a:txBody>
                  <a:tcPr anchor="ctr"/>
                </a:tc>
                <a:tc>
                  <a:txBody>
                    <a:bodyPr/>
                    <a:lstStyle/>
                    <a:p>
                      <a:r>
                        <a:rPr lang="nb-NO" sz="1400" dirty="0"/>
                        <a:t>GLOBIO</a:t>
                      </a:r>
                    </a:p>
                  </a:txBody>
                  <a:tcPr anchor="ctr"/>
                </a:tc>
                <a:tc>
                  <a:txBody>
                    <a:bodyPr/>
                    <a:lstStyle/>
                    <a:p>
                      <a:r>
                        <a:rPr lang="en-US" sz="800" dirty="0"/>
                        <a:t>- Measures the compositional intactness of local communities (arithmetic mean of the relative abundance of species—truncated to 1—across all species that were originally present in comparison to an undisturbed state) relative to 2010.</a:t>
                      </a:r>
                      <a:br>
                        <a:rPr lang="en-US" sz="800" dirty="0"/>
                      </a:br>
                      <a:r>
                        <a:rPr lang="en-US" sz="800" dirty="0"/>
                        <a:t>- Ranges from 0 (population of zero for all original species) to 1 (intactness equivalent to that of 2010) or larger than 1 (intactness closer to an undisturbed state than in 2010).</a:t>
                      </a:r>
                    </a:p>
                  </a:txBody>
                  <a:tcPr anchor="ctr"/>
                </a:tc>
                <a:extLst>
                  <a:ext uri="{0D108BD9-81ED-4DB2-BD59-A6C34878D82A}">
                    <a16:rowId xmlns:a16="http://schemas.microsoft.com/office/drawing/2014/main" val="3947727108"/>
                  </a:ext>
                </a:extLst>
              </a:tr>
              <a:tr h="956828">
                <a:tc>
                  <a:txBody>
                    <a:bodyPr/>
                    <a:lstStyle/>
                    <a:p>
                      <a:r>
                        <a:rPr lang="nb-NO" sz="1400"/>
                        <a:t>BII</a:t>
                      </a:r>
                    </a:p>
                  </a:txBody>
                  <a:tcPr anchor="ctr"/>
                </a:tc>
                <a:tc>
                  <a:txBody>
                    <a:bodyPr/>
                    <a:lstStyle/>
                    <a:p>
                      <a:r>
                        <a:rPr lang="nb-NO" sz="1400"/>
                        <a:t>PREDICTS</a:t>
                      </a:r>
                    </a:p>
                  </a:txBody>
                  <a:tcPr anchor="ctr"/>
                </a:tc>
                <a:tc>
                  <a:txBody>
                    <a:bodyPr/>
                    <a:lstStyle/>
                    <a:p>
                      <a:r>
                        <a:rPr lang="en-US" sz="800" dirty="0"/>
                        <a:t>- Measures the compositional intactness of local communities (arithmetic mean of the relative abundance of species across all species that were originally present in comparison to an undisturbed state, truncated to 1) relative to 2010.</a:t>
                      </a:r>
                      <a:br>
                        <a:rPr lang="en-US" sz="800" dirty="0"/>
                      </a:br>
                      <a:r>
                        <a:rPr lang="en-US" sz="800" dirty="0"/>
                        <a:t>- Ranges from 0 (population of zero for all original species) to 1 (intactness equivalent to that of 2010) to larger than 1 (composition closer to an undisturbed state than in 2010).</a:t>
                      </a:r>
                    </a:p>
                  </a:txBody>
                  <a:tcPr anchor="ctr"/>
                </a:tc>
                <a:tc>
                  <a:txBody>
                    <a:bodyPr/>
                    <a:lstStyle/>
                    <a:p>
                      <a:r>
                        <a:rPr lang="en-US" sz="1400"/>
                        <a:t>Intactness of the local species composition</a:t>
                      </a:r>
                    </a:p>
                  </a:txBody>
                  <a:tcPr anchor="ctr"/>
                </a:tc>
                <a:tc>
                  <a:txBody>
                    <a:bodyPr/>
                    <a:lstStyle/>
                    <a:p>
                      <a:r>
                        <a:rPr lang="nb-NO" sz="1400"/>
                        <a:t>BII</a:t>
                      </a:r>
                    </a:p>
                  </a:txBody>
                  <a:tcPr anchor="ctr"/>
                </a:tc>
                <a:tc>
                  <a:txBody>
                    <a:bodyPr/>
                    <a:lstStyle/>
                    <a:p>
                      <a:r>
                        <a:rPr lang="nb-NO" sz="1400"/>
                        <a:t>PREDICTS</a:t>
                      </a:r>
                    </a:p>
                  </a:txBody>
                  <a:tcPr anchor="ctr"/>
                </a:tc>
                <a:tc>
                  <a:txBody>
                    <a:bodyPr/>
                    <a:lstStyle/>
                    <a:p>
                      <a:r>
                        <a:rPr lang="en-US" sz="800" dirty="0"/>
                        <a:t>- Measures the compositional intactness of local communities (arithmetic mean of the relative abundance of species across all species that were originally present in comparison to an undisturbed state, truncated to 1) relative to 2010.</a:t>
                      </a:r>
                      <a:br>
                        <a:rPr lang="en-US" sz="800" dirty="0"/>
                      </a:br>
                      <a:r>
                        <a:rPr lang="en-US" sz="800" dirty="0"/>
                        <a:t>- Ranges from 0 (population of zero for all original species) to 1 (intactness equivalent to that of 2010) to larger than 1 (composition closer to an undisturbed state than in 2010).</a:t>
                      </a:r>
                    </a:p>
                  </a:txBody>
                  <a:tcPr anchor="ctr"/>
                </a:tc>
                <a:extLst>
                  <a:ext uri="{0D108BD9-81ED-4DB2-BD59-A6C34878D82A}">
                    <a16:rowId xmlns:a16="http://schemas.microsoft.com/office/drawing/2014/main" val="2298280739"/>
                  </a:ext>
                </a:extLst>
              </a:tr>
              <a:tr h="956828">
                <a:tc>
                  <a:txBody>
                    <a:bodyPr/>
                    <a:lstStyle/>
                    <a:p>
                      <a:r>
                        <a:rPr lang="nb-NO" sz="1400"/>
                        <a:t>FRRS</a:t>
                      </a:r>
                    </a:p>
                  </a:txBody>
                  <a:tcPr anchor="ctr"/>
                </a:tc>
                <a:tc>
                  <a:txBody>
                    <a:bodyPr/>
                    <a:lstStyle/>
                    <a:p>
                      <a:r>
                        <a:rPr lang="nb-NO" sz="1400"/>
                        <a:t>cSAR_CB17</a:t>
                      </a:r>
                    </a:p>
                  </a:txBody>
                  <a:tcPr anchor="ctr"/>
                </a:tc>
                <a:tc>
                  <a:txBody>
                    <a:bodyPr/>
                    <a:lstStyle/>
                    <a:p>
                      <a:r>
                        <a:rPr lang="en-US" sz="800" dirty="0"/>
                        <a:t>- Measures the proportion of species not already extinct or committed to extinction in a region (but not necessarily in other regions) relative to 2010.</a:t>
                      </a:r>
                      <a:br>
                        <a:rPr lang="en-US" sz="800" dirty="0"/>
                      </a:br>
                      <a:r>
                        <a:rPr lang="en-US" sz="800" dirty="0"/>
                        <a:t>- Ranges from 0 (all species of a region extinct or committed to extinction) to 1 (as many species of a region are extinct or committed to extinction as in 2010) or larger (fewer species of a region are extinct or committed to extinction than in 2010).</a:t>
                      </a:r>
                    </a:p>
                  </a:txBody>
                  <a:tcPr anchor="ctr"/>
                </a:tc>
                <a:tc>
                  <a:txBody>
                    <a:bodyPr/>
                    <a:lstStyle/>
                    <a:p>
                      <a:r>
                        <a:rPr lang="nb-NO" sz="1400"/>
                        <a:t>Regional extinctions</a:t>
                      </a:r>
                    </a:p>
                  </a:txBody>
                  <a:tcPr anchor="ctr"/>
                </a:tc>
                <a:tc>
                  <a:txBody>
                    <a:bodyPr/>
                    <a:lstStyle/>
                    <a:p>
                      <a:r>
                        <a:rPr lang="nb-NO" sz="1400"/>
                        <a:t>FRRS</a:t>
                      </a:r>
                    </a:p>
                  </a:txBody>
                  <a:tcPr anchor="ctr"/>
                </a:tc>
                <a:tc>
                  <a:txBody>
                    <a:bodyPr/>
                    <a:lstStyle/>
                    <a:p>
                      <a:r>
                        <a:rPr lang="nb-NO" sz="1400"/>
                        <a:t>cSAR_CB17</a:t>
                      </a:r>
                    </a:p>
                  </a:txBody>
                  <a:tcPr anchor="ctr"/>
                </a:tc>
                <a:tc>
                  <a:txBody>
                    <a:bodyPr/>
                    <a:lstStyle/>
                    <a:p>
                      <a:r>
                        <a:rPr lang="en-US" sz="800" dirty="0"/>
                        <a:t>- Measures the proportion of species not already extinct or committed to extinction in a region (but not necessarily in other regions) relative to 2010.</a:t>
                      </a:r>
                      <a:br>
                        <a:rPr lang="en-US" sz="800" dirty="0"/>
                      </a:br>
                      <a:r>
                        <a:rPr lang="en-US" sz="800" dirty="0"/>
                        <a:t>- Ranges from 0 (all species of a region extinct or committed to extinction) to 1 (as many species of a region are extinct or committed to extinction as in 2010) or larger (fewer species of a region are extinct or committed to extinction than in 2010).</a:t>
                      </a:r>
                    </a:p>
                  </a:txBody>
                  <a:tcPr anchor="ctr"/>
                </a:tc>
                <a:extLst>
                  <a:ext uri="{0D108BD9-81ED-4DB2-BD59-A6C34878D82A}">
                    <a16:rowId xmlns:a16="http://schemas.microsoft.com/office/drawing/2014/main" val="1255381408"/>
                  </a:ext>
                </a:extLst>
              </a:tr>
              <a:tr h="956828">
                <a:tc>
                  <a:txBody>
                    <a:bodyPr/>
                    <a:lstStyle/>
                    <a:p>
                      <a:r>
                        <a:rPr lang="nb-NO" sz="1400"/>
                        <a:t>FGRS</a:t>
                      </a:r>
                    </a:p>
                  </a:txBody>
                  <a:tcPr anchor="ctr"/>
                </a:tc>
                <a:tc>
                  <a:txBody>
                    <a:bodyPr/>
                    <a:lstStyle/>
                    <a:p>
                      <a:r>
                        <a:rPr lang="en-US" sz="1400"/>
                        <a:t>BILBI, cSAR_CB17 and cSAR_US16</a:t>
                      </a:r>
                    </a:p>
                  </a:txBody>
                  <a:tcPr anchor="ctr"/>
                </a:tc>
                <a:tc>
                  <a:txBody>
                    <a:bodyPr/>
                    <a:lstStyle/>
                    <a:p>
                      <a:r>
                        <a:rPr lang="en-US" sz="800" dirty="0"/>
                        <a:t>- Measures the proportion of species not already extinct or committed to extinction across all terrestrial areas, relative to 2010.</a:t>
                      </a:r>
                      <a:br>
                        <a:rPr lang="en-US" sz="800" dirty="0"/>
                      </a:br>
                      <a:r>
                        <a:rPr lang="en-US" sz="800" dirty="0"/>
                        <a:t>- Ranges from 0 (all species extinct or committed to extinction at a global scale) to 1 (as many species are extinct or committed to extinction at a global scale as in 2010) or larger (fewer species are extinct or committed to extinction at a global scale than in 2010).</a:t>
                      </a:r>
                    </a:p>
                  </a:txBody>
                  <a:tcPr anchor="ctr"/>
                </a:tc>
                <a:tc>
                  <a:txBody>
                    <a:bodyPr/>
                    <a:lstStyle/>
                    <a:p>
                      <a:r>
                        <a:rPr lang="nb-NO" sz="1400"/>
                        <a:t>Global extinctions</a:t>
                      </a:r>
                    </a:p>
                  </a:txBody>
                  <a:tcPr anchor="ctr"/>
                </a:tc>
                <a:tc>
                  <a:txBody>
                    <a:bodyPr/>
                    <a:lstStyle/>
                    <a:p>
                      <a:r>
                        <a:rPr lang="nb-NO" sz="1400"/>
                        <a:t>FGRS</a:t>
                      </a:r>
                    </a:p>
                  </a:txBody>
                  <a:tcPr anchor="ctr"/>
                </a:tc>
                <a:tc>
                  <a:txBody>
                    <a:bodyPr/>
                    <a:lstStyle/>
                    <a:p>
                      <a:r>
                        <a:rPr lang="en-US" sz="1400"/>
                        <a:t>BILBI, cSAR_CB17 and cSAR_US16</a:t>
                      </a:r>
                    </a:p>
                  </a:txBody>
                  <a:tcPr anchor="ctr"/>
                </a:tc>
                <a:tc>
                  <a:txBody>
                    <a:bodyPr/>
                    <a:lstStyle/>
                    <a:p>
                      <a:r>
                        <a:rPr lang="en-US" sz="800" dirty="0"/>
                        <a:t>- Measures the proportion of species not already extinct or committed to extinction across all terrestrial areas, relative to 2010.</a:t>
                      </a:r>
                      <a:br>
                        <a:rPr lang="en-US" sz="800" dirty="0"/>
                      </a:br>
                      <a:r>
                        <a:rPr lang="en-US" sz="800" dirty="0"/>
                        <a:t>- Ranges from 0 (all species extinct or committed to extinction at a global scale) to 1 (as many species are extinct or committed to extinction at a global scale as in 2010) or larger (fewer species are extinct or committed to extinction at a global scale than in 2010).</a:t>
                      </a:r>
                    </a:p>
                  </a:txBody>
                  <a:tcPr anchor="ctr"/>
                </a:tc>
                <a:extLst>
                  <a:ext uri="{0D108BD9-81ED-4DB2-BD59-A6C34878D82A}">
                    <a16:rowId xmlns:a16="http://schemas.microsoft.com/office/drawing/2014/main" val="3685740692"/>
                  </a:ext>
                </a:extLst>
              </a:tr>
            </a:tbl>
          </a:graphicData>
        </a:graphic>
      </p:graphicFrame>
    </p:spTree>
    <p:extLst>
      <p:ext uri="{BB962C8B-B14F-4D97-AF65-F5344CB8AC3E}">
        <p14:creationId xmlns:p14="http://schemas.microsoft.com/office/powerpoint/2010/main" val="3149682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61CC44-E759-41AB-9E29-E4203F60276C}"/>
              </a:ext>
            </a:extLst>
          </p:cNvPr>
          <p:cNvSpPr txBox="1"/>
          <p:nvPr/>
        </p:nvSpPr>
        <p:spPr>
          <a:xfrm>
            <a:off x="959223" y="1481908"/>
            <a:ext cx="10273553" cy="3046988"/>
          </a:xfrm>
          <a:prstGeom prst="rect">
            <a:avLst/>
          </a:prstGeom>
          <a:noFill/>
        </p:spPr>
        <p:txBody>
          <a:bodyPr wrap="square" rtlCol="0">
            <a:spAutoFit/>
          </a:bodyPr>
          <a:lstStyle/>
          <a:p>
            <a:pPr algn="ctr"/>
            <a:r>
              <a:rPr lang="en-US" altLang="nb-NO" sz="9600" dirty="0">
                <a:latin typeface="Segoe UI Black" panose="020B0A02040204020203" pitchFamily="34" charset="0"/>
                <a:ea typeface="Segoe UI Black" panose="020B0A02040204020203" pitchFamily="34" charset="0"/>
              </a:rPr>
              <a:t>What is biodiversity?</a:t>
            </a:r>
            <a:endParaRPr lang="nb-NO" sz="9600" dirty="0">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2684CA43-74CC-496E-B28D-E0C09B17DE6D}"/>
              </a:ext>
            </a:extLst>
          </p:cNvPr>
          <p:cNvSpPr txBox="1"/>
          <p:nvPr/>
        </p:nvSpPr>
        <p:spPr>
          <a:xfrm>
            <a:off x="959223" y="3429000"/>
            <a:ext cx="10273553" cy="3046988"/>
          </a:xfrm>
          <a:prstGeom prst="rect">
            <a:avLst/>
          </a:prstGeom>
          <a:noFill/>
        </p:spPr>
        <p:txBody>
          <a:bodyPr wrap="square" rtlCol="0">
            <a:spAutoFit/>
          </a:bodyPr>
          <a:lstStyle/>
          <a:p>
            <a:pPr algn="ctr"/>
            <a:r>
              <a:rPr lang="en-US" altLang="nb-NO" sz="9600" dirty="0">
                <a:solidFill>
                  <a:schemeClr val="accent1"/>
                </a:solidFill>
                <a:latin typeface="Segoe UI Black" panose="020B0A02040204020203" pitchFamily="34" charset="0"/>
                <a:ea typeface="Segoe UI Black" panose="020B0A02040204020203" pitchFamily="34" charset="0"/>
              </a:rPr>
              <a:t>And how do we measure it?</a:t>
            </a:r>
            <a:endParaRPr lang="nb-NO" sz="9600" dirty="0">
              <a:solidFill>
                <a:schemeClr val="accent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04937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4.44444E-6 L 0 -0.17939 " pathEditMode="relative" rAng="0" ptsTypes="AA">
                                      <p:cBhvr>
                                        <p:cTn id="6" dur="2000" fill="hold"/>
                                        <p:tgtEl>
                                          <p:spTgt spid="3"/>
                                        </p:tgtEl>
                                        <p:attrNameLst>
                                          <p:attrName>ppt_x</p:attrName>
                                          <p:attrName>ppt_y</p:attrName>
                                        </p:attrNameLst>
                                      </p:cBhvr>
                                      <p:rCtr x="0" y="-8981"/>
                                    </p:animMotion>
                                  </p:childTnLst>
                                </p:cTn>
                              </p:par>
                              <p:par>
                                <p:cTn id="7" presetID="2" presetClass="entr" presetSubtype="4"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2000" fill="hold"/>
                                        <p:tgtEl>
                                          <p:spTgt spid="4"/>
                                        </p:tgtEl>
                                        <p:attrNameLst>
                                          <p:attrName>ppt_x</p:attrName>
                                        </p:attrNameLst>
                                      </p:cBhvr>
                                      <p:tavLst>
                                        <p:tav tm="0">
                                          <p:val>
                                            <p:strVal val="#ppt_x"/>
                                          </p:val>
                                        </p:tav>
                                        <p:tav tm="100000">
                                          <p:val>
                                            <p:strVal val="#ppt_x"/>
                                          </p:val>
                                        </p:tav>
                                      </p:tavLst>
                                    </p:anim>
                                    <p:anim calcmode="lin" valueType="num">
                                      <p:cBhvr additive="base">
                                        <p:cTn id="10" dur="2000" fill="hold"/>
                                        <p:tgtEl>
                                          <p:spTgt spid="4"/>
                                        </p:tgtEl>
                                        <p:attrNameLst>
                                          <p:attrName>ppt_y</p:attrName>
                                        </p:attrNameLst>
                                      </p:cBhvr>
                                      <p:tavLst>
                                        <p:tav tm="0">
                                          <p:val>
                                            <p:strVal val="1+#ppt_h/2"/>
                                          </p:val>
                                        </p:tav>
                                        <p:tav tm="100000">
                                          <p:val>
                                            <p:strVal val="#ppt_y"/>
                                          </p:val>
                                        </p:tav>
                                      </p:tavLst>
                                    </p:anim>
                                  </p:childTnLst>
                                </p:cTn>
                              </p:par>
                              <p:par>
                                <p:cTn id="11" presetID="3" presetClass="emph" presetSubtype="2" fill="hold" grpId="1" nodeType="withEffect">
                                  <p:stCondLst>
                                    <p:cond delay="0"/>
                                  </p:stCondLst>
                                  <p:childTnLst>
                                    <p:animClr clrSpc="rgb" dir="cw">
                                      <p:cBhvr override="childStyle">
                                        <p:cTn id="12" dur="2000" fill="hold"/>
                                        <p:tgtEl>
                                          <p:spTgt spid="3"/>
                                        </p:tgtEl>
                                        <p:attrNameLst>
                                          <p:attrName>style.color</p:attrName>
                                        </p:attrNameLst>
                                      </p:cBhvr>
                                      <p:to>
                                        <a:srgbClr val="70AD4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Corn with solid fill">
            <a:extLst>
              <a:ext uri="{FF2B5EF4-FFF2-40B4-BE49-F238E27FC236}">
                <a16:creationId xmlns:a16="http://schemas.microsoft.com/office/drawing/2014/main" id="{1701E077-9805-4A6C-A6F0-79F99FA354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6675" y="1526020"/>
            <a:ext cx="3805960" cy="3805960"/>
          </a:xfrm>
          <a:prstGeom prst="rect">
            <a:avLst/>
          </a:prstGeom>
        </p:spPr>
      </p:pic>
      <p:pic>
        <p:nvPicPr>
          <p:cNvPr id="3" name="Graphic 2" descr="Sloth with solid fill">
            <a:extLst>
              <a:ext uri="{FF2B5EF4-FFF2-40B4-BE49-F238E27FC236}">
                <a16:creationId xmlns:a16="http://schemas.microsoft.com/office/drawing/2014/main" id="{CAC46267-719D-49B2-93DA-026824BC2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627" y="1352798"/>
            <a:ext cx="4152404" cy="4152404"/>
          </a:xfrm>
          <a:prstGeom prst="rect">
            <a:avLst/>
          </a:prstGeom>
        </p:spPr>
      </p:pic>
      <p:sp>
        <p:nvSpPr>
          <p:cNvPr id="4" name="TextBox 3">
            <a:extLst>
              <a:ext uri="{FF2B5EF4-FFF2-40B4-BE49-F238E27FC236}">
                <a16:creationId xmlns:a16="http://schemas.microsoft.com/office/drawing/2014/main" id="{39851823-764F-41FA-9BD8-6F9EA14E0D3C}"/>
              </a:ext>
            </a:extLst>
          </p:cNvPr>
          <p:cNvSpPr txBox="1"/>
          <p:nvPr/>
        </p:nvSpPr>
        <p:spPr>
          <a:xfrm>
            <a:off x="4900736" y="2396308"/>
            <a:ext cx="2390528" cy="1569660"/>
          </a:xfrm>
          <a:prstGeom prst="rect">
            <a:avLst/>
          </a:prstGeom>
          <a:noFill/>
        </p:spPr>
        <p:txBody>
          <a:bodyPr wrap="square" rtlCol="0">
            <a:spAutoFit/>
          </a:bodyPr>
          <a:lstStyle/>
          <a:p>
            <a:pPr algn="ctr"/>
            <a:r>
              <a:rPr lang="en-US" altLang="nb-NO" sz="9600" dirty="0">
                <a:latin typeface="Segoe UI Black" panose="020B0A02040204020203" pitchFamily="34" charset="0"/>
                <a:ea typeface="Segoe UI Black" panose="020B0A02040204020203" pitchFamily="34" charset="0"/>
              </a:rPr>
              <a:t>vs</a:t>
            </a:r>
            <a:endParaRPr lang="nb-NO" sz="96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96700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1040B2-38FD-4594-BFE7-1E23DF69C426}"/>
              </a:ext>
            </a:extLst>
          </p:cNvPr>
          <p:cNvSpPr/>
          <p:nvPr/>
        </p:nvSpPr>
        <p:spPr>
          <a:xfrm>
            <a:off x="0" y="0"/>
            <a:ext cx="6096000" cy="685800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Rectangle 3">
            <a:extLst>
              <a:ext uri="{FF2B5EF4-FFF2-40B4-BE49-F238E27FC236}">
                <a16:creationId xmlns:a16="http://schemas.microsoft.com/office/drawing/2014/main" id="{083C6A53-DA22-4CE6-8895-024345AF556A}"/>
              </a:ext>
            </a:extLst>
          </p:cNvPr>
          <p:cNvSpPr/>
          <p:nvPr/>
        </p:nvSpPr>
        <p:spPr>
          <a:xfrm>
            <a:off x="6096000" y="0"/>
            <a:ext cx="6096000" cy="685800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Graphic 2" descr="Crops with solid fill">
            <a:extLst>
              <a:ext uri="{FF2B5EF4-FFF2-40B4-BE49-F238E27FC236}">
                <a16:creationId xmlns:a16="http://schemas.microsoft.com/office/drawing/2014/main" id="{0EC1A403-080C-4861-85F0-FD3209415B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9043" y="2287377"/>
            <a:ext cx="2283246" cy="2283246"/>
          </a:xfrm>
          <a:prstGeom prst="rect">
            <a:avLst/>
          </a:prstGeom>
        </p:spPr>
      </p:pic>
      <p:pic>
        <p:nvPicPr>
          <p:cNvPr id="6" name="Graphic 5" descr="Tree With Roots with solid fill">
            <a:extLst>
              <a:ext uri="{FF2B5EF4-FFF2-40B4-BE49-F238E27FC236}">
                <a16:creationId xmlns:a16="http://schemas.microsoft.com/office/drawing/2014/main" id="{054E27C3-F608-4C28-AF12-9D1B0D56CA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923" y="2353732"/>
            <a:ext cx="2150534" cy="2150534"/>
          </a:xfrm>
          <a:prstGeom prst="rect">
            <a:avLst/>
          </a:prstGeom>
        </p:spPr>
      </p:pic>
      <p:pic>
        <p:nvPicPr>
          <p:cNvPr id="8" name="Graphic 7" descr="Thermometer with solid fill">
            <a:extLst>
              <a:ext uri="{FF2B5EF4-FFF2-40B4-BE49-F238E27FC236}">
                <a16:creationId xmlns:a16="http://schemas.microsoft.com/office/drawing/2014/main" id="{230CCC25-9686-493A-B89C-E2AD8F7FD1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9711" y="2287378"/>
            <a:ext cx="2283244" cy="2283244"/>
          </a:xfrm>
          <a:prstGeom prst="rect">
            <a:avLst/>
          </a:prstGeom>
        </p:spPr>
      </p:pic>
      <p:pic>
        <p:nvPicPr>
          <p:cNvPr id="11" name="Graphic 10" descr="Rabbit with solid fill">
            <a:extLst>
              <a:ext uri="{FF2B5EF4-FFF2-40B4-BE49-F238E27FC236}">
                <a16:creationId xmlns:a16="http://schemas.microsoft.com/office/drawing/2014/main" id="{B6BE0D65-4E93-49AF-B416-0BCB09765D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26666" y="2287376"/>
            <a:ext cx="2283245" cy="2283245"/>
          </a:xfrm>
          <a:prstGeom prst="rect">
            <a:avLst/>
          </a:prstGeom>
        </p:spPr>
      </p:pic>
    </p:spTree>
    <p:extLst>
      <p:ext uri="{BB962C8B-B14F-4D97-AF65-F5344CB8AC3E}">
        <p14:creationId xmlns:p14="http://schemas.microsoft.com/office/powerpoint/2010/main" val="2322225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1040B2-38FD-4594-BFE7-1E23DF69C426}"/>
              </a:ext>
            </a:extLst>
          </p:cNvPr>
          <p:cNvSpPr/>
          <p:nvPr/>
        </p:nvSpPr>
        <p:spPr>
          <a:xfrm>
            <a:off x="0" y="-2"/>
            <a:ext cx="12192000"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ctangle: Rounded Corners 6">
            <a:extLst>
              <a:ext uri="{FF2B5EF4-FFF2-40B4-BE49-F238E27FC236}">
                <a16:creationId xmlns:a16="http://schemas.microsoft.com/office/drawing/2014/main" id="{F1891789-4CC6-4159-B2E4-15643B59D5B5}"/>
              </a:ext>
            </a:extLst>
          </p:cNvPr>
          <p:cNvSpPr/>
          <p:nvPr/>
        </p:nvSpPr>
        <p:spPr>
          <a:xfrm>
            <a:off x="297455" y="1112702"/>
            <a:ext cx="4726237" cy="461606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xtBox 9">
            <a:extLst>
              <a:ext uri="{FF2B5EF4-FFF2-40B4-BE49-F238E27FC236}">
                <a16:creationId xmlns:a16="http://schemas.microsoft.com/office/drawing/2014/main" id="{7CCD39A1-3845-44AE-8A4A-82CD0C325FB2}"/>
              </a:ext>
            </a:extLst>
          </p:cNvPr>
          <p:cNvSpPr txBox="1"/>
          <p:nvPr/>
        </p:nvSpPr>
        <p:spPr>
          <a:xfrm>
            <a:off x="546982" y="1567128"/>
            <a:ext cx="4256370" cy="830997"/>
          </a:xfrm>
          <a:prstGeom prst="rect">
            <a:avLst/>
          </a:prstGeom>
          <a:noFill/>
        </p:spPr>
        <p:txBody>
          <a:bodyPr wrap="square" rtlCol="0">
            <a:spAutoFit/>
          </a:bodyPr>
          <a:lstStyle/>
          <a:p>
            <a:pPr algn="ctr"/>
            <a:r>
              <a:rPr lang="en-US" altLang="nb-NO" sz="4800" dirty="0">
                <a:latin typeface="Segoe UI Black" panose="020B0A02040204020203" pitchFamily="34" charset="0"/>
                <a:ea typeface="Segoe UI Black" panose="020B0A02040204020203" pitchFamily="34" charset="0"/>
              </a:rPr>
              <a:t>Supply</a:t>
            </a:r>
            <a:endParaRPr lang="nb-NO" sz="4800" dirty="0">
              <a:latin typeface="Segoe UI Black" panose="020B0A02040204020203" pitchFamily="34" charset="0"/>
              <a:ea typeface="Segoe UI Black" panose="020B0A02040204020203" pitchFamily="34" charset="0"/>
            </a:endParaRPr>
          </a:p>
        </p:txBody>
      </p:sp>
      <p:sp>
        <p:nvSpPr>
          <p:cNvPr id="12" name="TextBox 11">
            <a:extLst>
              <a:ext uri="{FF2B5EF4-FFF2-40B4-BE49-F238E27FC236}">
                <a16:creationId xmlns:a16="http://schemas.microsoft.com/office/drawing/2014/main" id="{50EED161-8CA7-4675-BD9C-2EBCCCFA57E5}"/>
              </a:ext>
            </a:extLst>
          </p:cNvPr>
          <p:cNvSpPr txBox="1"/>
          <p:nvPr/>
        </p:nvSpPr>
        <p:spPr>
          <a:xfrm>
            <a:off x="546982" y="3013500"/>
            <a:ext cx="4256370" cy="830997"/>
          </a:xfrm>
          <a:prstGeom prst="rect">
            <a:avLst/>
          </a:prstGeom>
          <a:noFill/>
        </p:spPr>
        <p:txBody>
          <a:bodyPr wrap="square" rtlCol="0">
            <a:spAutoFit/>
          </a:bodyPr>
          <a:lstStyle/>
          <a:p>
            <a:pPr algn="ctr"/>
            <a:r>
              <a:rPr lang="de-DE" sz="4800" dirty="0">
                <a:latin typeface="Segoe UI Black" panose="020B0A02040204020203" pitchFamily="34" charset="0"/>
                <a:ea typeface="Segoe UI Black" panose="020B0A02040204020203" pitchFamily="34" charset="0"/>
              </a:rPr>
              <a:t>Demand</a:t>
            </a:r>
            <a:endParaRPr lang="nb-NO" sz="4800" dirty="0">
              <a:latin typeface="Segoe UI Black" panose="020B0A02040204020203" pitchFamily="34" charset="0"/>
              <a:ea typeface="Segoe UI Black" panose="020B0A02040204020203" pitchFamily="34" charset="0"/>
            </a:endParaRPr>
          </a:p>
        </p:txBody>
      </p:sp>
      <p:sp>
        <p:nvSpPr>
          <p:cNvPr id="14" name="TextBox 13">
            <a:extLst>
              <a:ext uri="{FF2B5EF4-FFF2-40B4-BE49-F238E27FC236}">
                <a16:creationId xmlns:a16="http://schemas.microsoft.com/office/drawing/2014/main" id="{DB3ED63B-5C6B-4F0F-AC92-EC1D7BC878C5}"/>
              </a:ext>
            </a:extLst>
          </p:cNvPr>
          <p:cNvSpPr txBox="1"/>
          <p:nvPr/>
        </p:nvSpPr>
        <p:spPr>
          <a:xfrm>
            <a:off x="546982" y="4459872"/>
            <a:ext cx="4256371" cy="830997"/>
          </a:xfrm>
          <a:prstGeom prst="rect">
            <a:avLst/>
          </a:prstGeom>
          <a:noFill/>
        </p:spPr>
        <p:txBody>
          <a:bodyPr wrap="square" rtlCol="0">
            <a:spAutoFit/>
          </a:bodyPr>
          <a:lstStyle/>
          <a:p>
            <a:pPr algn="ctr"/>
            <a:r>
              <a:rPr lang="de-DE" sz="4800" dirty="0" err="1">
                <a:latin typeface="Segoe UI Black" panose="020B0A02040204020203" pitchFamily="34" charset="0"/>
                <a:ea typeface="Segoe UI Black" panose="020B0A02040204020203" pitchFamily="34" charset="0"/>
              </a:rPr>
              <a:t>Conservation</a:t>
            </a:r>
            <a:endParaRPr lang="nb-NO" sz="4800" dirty="0">
              <a:latin typeface="Segoe UI Black" panose="020B0A02040204020203" pitchFamily="34" charset="0"/>
              <a:ea typeface="Segoe UI Black" panose="020B0A02040204020203" pitchFamily="34" charset="0"/>
            </a:endParaRPr>
          </a:p>
        </p:txBody>
      </p:sp>
      <p:sp>
        <p:nvSpPr>
          <p:cNvPr id="17" name="Freeform: Shape 16">
            <a:extLst>
              <a:ext uri="{FF2B5EF4-FFF2-40B4-BE49-F238E27FC236}">
                <a16:creationId xmlns:a16="http://schemas.microsoft.com/office/drawing/2014/main" id="{28853229-8FB8-437E-BA47-31207BCAF102}"/>
              </a:ext>
            </a:extLst>
          </p:cNvPr>
          <p:cNvSpPr/>
          <p:nvPr/>
        </p:nvSpPr>
        <p:spPr>
          <a:xfrm>
            <a:off x="5453351" y="1971012"/>
            <a:ext cx="2809301" cy="1675572"/>
          </a:xfrm>
          <a:custGeom>
            <a:avLst/>
            <a:gdLst>
              <a:gd name="connsiteX0" fmla="*/ 0 w 2809301"/>
              <a:gd name="connsiteY0" fmla="*/ 540835 h 1675572"/>
              <a:gd name="connsiteX1" fmla="*/ 1123720 w 2809301"/>
              <a:gd name="connsiteY1" fmla="*/ 34059 h 1675572"/>
              <a:gd name="connsiteX2" fmla="*/ 2159306 w 2809301"/>
              <a:gd name="connsiteY2" fmla="*/ 1389134 h 1675572"/>
              <a:gd name="connsiteX3" fmla="*/ 2809301 w 2809301"/>
              <a:gd name="connsiteY3" fmla="*/ 1675572 h 1675572"/>
            </a:gdLst>
            <a:ahLst/>
            <a:cxnLst>
              <a:cxn ang="0">
                <a:pos x="connsiteX0" y="connsiteY0"/>
              </a:cxn>
              <a:cxn ang="0">
                <a:pos x="connsiteX1" y="connsiteY1"/>
              </a:cxn>
              <a:cxn ang="0">
                <a:pos x="connsiteX2" y="connsiteY2"/>
              </a:cxn>
              <a:cxn ang="0">
                <a:pos x="connsiteX3" y="connsiteY3"/>
              </a:cxn>
            </a:cxnLst>
            <a:rect l="l" t="t" r="r" b="b"/>
            <a:pathLst>
              <a:path w="2809301" h="1675572">
                <a:moveTo>
                  <a:pt x="0" y="540835"/>
                </a:moveTo>
                <a:cubicBezTo>
                  <a:pt x="381918" y="216755"/>
                  <a:pt x="763836" y="-107324"/>
                  <a:pt x="1123720" y="34059"/>
                </a:cubicBezTo>
                <a:cubicBezTo>
                  <a:pt x="1483604" y="175442"/>
                  <a:pt x="1878376" y="1115549"/>
                  <a:pt x="2159306" y="1389134"/>
                </a:cubicBezTo>
                <a:cubicBezTo>
                  <a:pt x="2440236" y="1662719"/>
                  <a:pt x="2624768" y="1669145"/>
                  <a:pt x="2809301" y="1675572"/>
                </a:cubicBezTo>
              </a:path>
            </a:pathLst>
          </a:custGeom>
          <a:noFill/>
          <a:ln w="41275">
            <a:solidFill>
              <a:schemeClr val="tx1"/>
            </a:solidFill>
            <a:headEnd type="none"/>
            <a:tailEnd type="triangle"/>
            <a:extLst>
              <a:ext uri="{C807C97D-BFC1-408E-A445-0C87EB9F89A2}">
                <ask:lineSketchStyleProps xmlns:ask="http://schemas.microsoft.com/office/drawing/2018/sketchyshapes" sd="1219033472">
                  <a:custGeom>
                    <a:avLst/>
                    <a:gdLst>
                      <a:gd name="connsiteX0" fmla="*/ 0 w 2809301"/>
                      <a:gd name="connsiteY0" fmla="*/ 540835 h 1675572"/>
                      <a:gd name="connsiteX1" fmla="*/ 1123720 w 2809301"/>
                      <a:gd name="connsiteY1" fmla="*/ 34059 h 1675572"/>
                      <a:gd name="connsiteX2" fmla="*/ 2159306 w 2809301"/>
                      <a:gd name="connsiteY2" fmla="*/ 1389134 h 1675572"/>
                      <a:gd name="connsiteX3" fmla="*/ 2809301 w 2809301"/>
                      <a:gd name="connsiteY3" fmla="*/ 1675572 h 1675572"/>
                    </a:gdLst>
                    <a:ahLst/>
                    <a:cxnLst>
                      <a:cxn ang="0">
                        <a:pos x="connsiteX0" y="connsiteY0"/>
                      </a:cxn>
                      <a:cxn ang="0">
                        <a:pos x="connsiteX1" y="connsiteY1"/>
                      </a:cxn>
                      <a:cxn ang="0">
                        <a:pos x="connsiteX2" y="connsiteY2"/>
                      </a:cxn>
                      <a:cxn ang="0">
                        <a:pos x="connsiteX3" y="connsiteY3"/>
                      </a:cxn>
                    </a:cxnLst>
                    <a:rect l="l" t="t" r="r" b="b"/>
                    <a:pathLst>
                      <a:path w="2809301" h="1675572" extrusionOk="0">
                        <a:moveTo>
                          <a:pt x="0" y="540835"/>
                        </a:moveTo>
                        <a:cubicBezTo>
                          <a:pt x="354936" y="200112"/>
                          <a:pt x="687081" y="-78517"/>
                          <a:pt x="1123720" y="34059"/>
                        </a:cubicBezTo>
                        <a:cubicBezTo>
                          <a:pt x="1556459" y="190780"/>
                          <a:pt x="1835652" y="1116907"/>
                          <a:pt x="2159306" y="1389134"/>
                        </a:cubicBezTo>
                        <a:cubicBezTo>
                          <a:pt x="2432570" y="1670206"/>
                          <a:pt x="2622702" y="1680566"/>
                          <a:pt x="2809301" y="167557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eeform: Shape 17">
            <a:extLst>
              <a:ext uri="{FF2B5EF4-FFF2-40B4-BE49-F238E27FC236}">
                <a16:creationId xmlns:a16="http://schemas.microsoft.com/office/drawing/2014/main" id="{F7ACEF24-4C73-440D-959C-26E911C4B5BB}"/>
              </a:ext>
            </a:extLst>
          </p:cNvPr>
          <p:cNvSpPr/>
          <p:nvPr/>
        </p:nvSpPr>
        <p:spPr>
          <a:xfrm>
            <a:off x="5519451" y="3024308"/>
            <a:ext cx="2688115" cy="1195153"/>
          </a:xfrm>
          <a:custGeom>
            <a:avLst/>
            <a:gdLst>
              <a:gd name="connsiteX0" fmla="*/ 0 w 2743200"/>
              <a:gd name="connsiteY0" fmla="*/ 1074617 h 1074617"/>
              <a:gd name="connsiteX1" fmla="*/ 1046602 w 2743200"/>
              <a:gd name="connsiteY1" fmla="*/ 160217 h 1074617"/>
              <a:gd name="connsiteX2" fmla="*/ 2743200 w 2743200"/>
              <a:gd name="connsiteY2" fmla="*/ 5981 h 1074617"/>
              <a:gd name="connsiteX0" fmla="*/ 0 w 2688115"/>
              <a:gd name="connsiteY0" fmla="*/ 1195153 h 1195153"/>
              <a:gd name="connsiteX1" fmla="*/ 1046602 w 2688115"/>
              <a:gd name="connsiteY1" fmla="*/ 280753 h 1195153"/>
              <a:gd name="connsiteX2" fmla="*/ 2688115 w 2688115"/>
              <a:gd name="connsiteY2" fmla="*/ 16349 h 1195153"/>
            </a:gdLst>
            <a:ahLst/>
            <a:cxnLst>
              <a:cxn ang="0">
                <a:pos x="connsiteX0" y="connsiteY0"/>
              </a:cxn>
              <a:cxn ang="0">
                <a:pos x="connsiteX1" y="connsiteY1"/>
              </a:cxn>
              <a:cxn ang="0">
                <a:pos x="connsiteX2" y="connsiteY2"/>
              </a:cxn>
            </a:cxnLst>
            <a:rect l="l" t="t" r="r" b="b"/>
            <a:pathLst>
              <a:path w="2688115" h="1195153" extrusionOk="0">
                <a:moveTo>
                  <a:pt x="0" y="1195153"/>
                </a:moveTo>
                <a:cubicBezTo>
                  <a:pt x="285898" y="857636"/>
                  <a:pt x="627216" y="441754"/>
                  <a:pt x="1046602" y="280753"/>
                </a:cubicBezTo>
                <a:cubicBezTo>
                  <a:pt x="1568828" y="7408"/>
                  <a:pt x="2168501" y="-28805"/>
                  <a:pt x="2688115" y="16349"/>
                </a:cubicBezTo>
              </a:path>
            </a:pathLst>
          </a:custGeom>
          <a:noFill/>
          <a:ln w="41275">
            <a:solidFill>
              <a:schemeClr val="tx1"/>
            </a:solidFill>
            <a:headEnd type="none"/>
            <a:tailEnd type="triangle"/>
            <a:extLst>
              <a:ext uri="{C807C97D-BFC1-408E-A445-0C87EB9F89A2}">
                <ask:lineSketchStyleProps xmlns:ask="http://schemas.microsoft.com/office/drawing/2018/sketchyshapes" sd="1435683001">
                  <a:custGeom>
                    <a:avLst/>
                    <a:gdLst>
                      <a:gd name="connsiteX0" fmla="*/ 0 w 2688115"/>
                      <a:gd name="connsiteY0" fmla="*/ 1195153 h 1195153"/>
                      <a:gd name="connsiteX1" fmla="*/ 1046602 w 2688115"/>
                      <a:gd name="connsiteY1" fmla="*/ 280753 h 1195153"/>
                      <a:gd name="connsiteX2" fmla="*/ 2688115 w 2688115"/>
                      <a:gd name="connsiteY2" fmla="*/ 16349 h 1195153"/>
                    </a:gdLst>
                    <a:ahLst/>
                    <a:cxnLst>
                      <a:cxn ang="0">
                        <a:pos x="connsiteX0" y="connsiteY0"/>
                      </a:cxn>
                      <a:cxn ang="0">
                        <a:pos x="connsiteX1" y="connsiteY1"/>
                      </a:cxn>
                      <a:cxn ang="0">
                        <a:pos x="connsiteX2" y="connsiteY2"/>
                      </a:cxn>
                    </a:cxnLst>
                    <a:rect l="l" t="t" r="r" b="b"/>
                    <a:pathLst>
                      <a:path w="2688115" h="1195153" extrusionOk="0">
                        <a:moveTo>
                          <a:pt x="0" y="1195153"/>
                        </a:moveTo>
                        <a:cubicBezTo>
                          <a:pt x="264198" y="933145"/>
                          <a:pt x="651141" y="430932"/>
                          <a:pt x="1046602" y="280753"/>
                        </a:cubicBezTo>
                        <a:cubicBezTo>
                          <a:pt x="1630458" y="-82857"/>
                          <a:pt x="2281557" y="-66329"/>
                          <a:pt x="2688115" y="16349"/>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Freeform: Shape 18">
            <a:extLst>
              <a:ext uri="{FF2B5EF4-FFF2-40B4-BE49-F238E27FC236}">
                <a16:creationId xmlns:a16="http://schemas.microsoft.com/office/drawing/2014/main" id="{89390A61-9D06-424F-AB6E-87F2C9B1E9F6}"/>
              </a:ext>
            </a:extLst>
          </p:cNvPr>
          <p:cNvSpPr/>
          <p:nvPr/>
        </p:nvSpPr>
        <p:spPr>
          <a:xfrm>
            <a:off x="5563519" y="3718312"/>
            <a:ext cx="2655065" cy="1321785"/>
          </a:xfrm>
          <a:custGeom>
            <a:avLst/>
            <a:gdLst>
              <a:gd name="connsiteX0" fmla="*/ 0 w 2655065"/>
              <a:gd name="connsiteY0" fmla="*/ 1294363 h 1321785"/>
              <a:gd name="connsiteX1" fmla="*/ 1443210 w 2655065"/>
              <a:gd name="connsiteY1" fmla="*/ 1173177 h 1321785"/>
              <a:gd name="connsiteX2" fmla="*/ 1817783 w 2655065"/>
              <a:gd name="connsiteY2" fmla="*/ 148608 h 1321785"/>
              <a:gd name="connsiteX3" fmla="*/ 2655065 w 2655065"/>
              <a:gd name="connsiteY3" fmla="*/ 27423 h 1321785"/>
            </a:gdLst>
            <a:ahLst/>
            <a:cxnLst>
              <a:cxn ang="0">
                <a:pos x="connsiteX0" y="connsiteY0"/>
              </a:cxn>
              <a:cxn ang="0">
                <a:pos x="connsiteX1" y="connsiteY1"/>
              </a:cxn>
              <a:cxn ang="0">
                <a:pos x="connsiteX2" y="connsiteY2"/>
              </a:cxn>
              <a:cxn ang="0">
                <a:pos x="connsiteX3" y="connsiteY3"/>
              </a:cxn>
            </a:cxnLst>
            <a:rect l="l" t="t" r="r" b="b"/>
            <a:pathLst>
              <a:path w="2655065" h="1321785">
                <a:moveTo>
                  <a:pt x="0" y="1294363"/>
                </a:moveTo>
                <a:cubicBezTo>
                  <a:pt x="570123" y="1329249"/>
                  <a:pt x="1140246" y="1364136"/>
                  <a:pt x="1443210" y="1173177"/>
                </a:cubicBezTo>
                <a:cubicBezTo>
                  <a:pt x="1746174" y="982218"/>
                  <a:pt x="1615807" y="339567"/>
                  <a:pt x="1817783" y="148608"/>
                </a:cubicBezTo>
                <a:cubicBezTo>
                  <a:pt x="2019759" y="-42351"/>
                  <a:pt x="2337412" y="-7464"/>
                  <a:pt x="2655065" y="27423"/>
                </a:cubicBezTo>
              </a:path>
            </a:pathLst>
          </a:custGeom>
          <a:noFill/>
          <a:ln w="41275">
            <a:solidFill>
              <a:schemeClr val="tx1"/>
            </a:solidFill>
            <a:headEnd type="none"/>
            <a:tailEnd type="triangle"/>
            <a:extLst>
              <a:ext uri="{C807C97D-BFC1-408E-A445-0C87EB9F89A2}">
                <ask:lineSketchStyleProps xmlns:ask="http://schemas.microsoft.com/office/drawing/2018/sketchyshapes" sd="4087744775">
                  <a:custGeom>
                    <a:avLst/>
                    <a:gdLst>
                      <a:gd name="connsiteX0" fmla="*/ 0 w 2655065"/>
                      <a:gd name="connsiteY0" fmla="*/ 1294363 h 1321785"/>
                      <a:gd name="connsiteX1" fmla="*/ 1443210 w 2655065"/>
                      <a:gd name="connsiteY1" fmla="*/ 1173177 h 1321785"/>
                      <a:gd name="connsiteX2" fmla="*/ 1817783 w 2655065"/>
                      <a:gd name="connsiteY2" fmla="*/ 148608 h 1321785"/>
                      <a:gd name="connsiteX3" fmla="*/ 2655065 w 2655065"/>
                      <a:gd name="connsiteY3" fmla="*/ 27423 h 1321785"/>
                    </a:gdLst>
                    <a:ahLst/>
                    <a:cxnLst>
                      <a:cxn ang="0">
                        <a:pos x="connsiteX0" y="connsiteY0"/>
                      </a:cxn>
                      <a:cxn ang="0">
                        <a:pos x="connsiteX1" y="connsiteY1"/>
                      </a:cxn>
                      <a:cxn ang="0">
                        <a:pos x="connsiteX2" y="connsiteY2"/>
                      </a:cxn>
                      <a:cxn ang="0">
                        <a:pos x="connsiteX3" y="connsiteY3"/>
                      </a:cxn>
                    </a:cxnLst>
                    <a:rect l="l" t="t" r="r" b="b"/>
                    <a:pathLst>
                      <a:path w="2655065" h="1321785" extrusionOk="0">
                        <a:moveTo>
                          <a:pt x="0" y="1294363"/>
                        </a:moveTo>
                        <a:cubicBezTo>
                          <a:pt x="574968" y="1297344"/>
                          <a:pt x="1104469" y="1298755"/>
                          <a:pt x="1443210" y="1173177"/>
                        </a:cubicBezTo>
                        <a:cubicBezTo>
                          <a:pt x="1751615" y="972326"/>
                          <a:pt x="1588169" y="314219"/>
                          <a:pt x="1817783" y="148608"/>
                        </a:cubicBezTo>
                        <a:cubicBezTo>
                          <a:pt x="2083190" y="-10299"/>
                          <a:pt x="2359968" y="-10950"/>
                          <a:pt x="2655065" y="27423"/>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Freeform: Shape 19">
            <a:extLst>
              <a:ext uri="{FF2B5EF4-FFF2-40B4-BE49-F238E27FC236}">
                <a16:creationId xmlns:a16="http://schemas.microsoft.com/office/drawing/2014/main" id="{87066FA6-5DCA-45FA-B3DF-06CCC8CB5326}"/>
              </a:ext>
            </a:extLst>
          </p:cNvPr>
          <p:cNvSpPr/>
          <p:nvPr/>
        </p:nvSpPr>
        <p:spPr>
          <a:xfrm>
            <a:off x="5507997" y="2677100"/>
            <a:ext cx="2721604" cy="1488022"/>
          </a:xfrm>
          <a:custGeom>
            <a:avLst/>
            <a:gdLst>
              <a:gd name="connsiteX0" fmla="*/ 0 w 2765234"/>
              <a:gd name="connsiteY0" fmla="*/ 0 h 1532222"/>
              <a:gd name="connsiteX1" fmla="*/ 616944 w 2765234"/>
              <a:gd name="connsiteY1" fmla="*/ 1410159 h 1532222"/>
              <a:gd name="connsiteX2" fmla="*/ 2765234 w 2765234"/>
              <a:gd name="connsiteY2" fmla="*/ 1366091 h 1532222"/>
              <a:gd name="connsiteX0" fmla="*/ 438 w 2721604"/>
              <a:gd name="connsiteY0" fmla="*/ 0 h 1488022"/>
              <a:gd name="connsiteX1" fmla="*/ 617382 w 2721604"/>
              <a:gd name="connsiteY1" fmla="*/ 1410159 h 1488022"/>
              <a:gd name="connsiteX2" fmla="*/ 2721604 w 2721604"/>
              <a:gd name="connsiteY2" fmla="*/ 1366091 h 1488022"/>
            </a:gdLst>
            <a:ahLst/>
            <a:cxnLst>
              <a:cxn ang="0">
                <a:pos x="connsiteX0" y="connsiteY0"/>
              </a:cxn>
              <a:cxn ang="0">
                <a:pos x="connsiteX1" y="connsiteY1"/>
              </a:cxn>
              <a:cxn ang="0">
                <a:pos x="connsiteX2" y="connsiteY2"/>
              </a:cxn>
            </a:cxnLst>
            <a:rect l="l" t="t" r="r" b="b"/>
            <a:pathLst>
              <a:path w="2721604" h="1488022" extrusionOk="0">
                <a:moveTo>
                  <a:pt x="438" y="0"/>
                </a:moveTo>
                <a:cubicBezTo>
                  <a:pt x="-9920" y="653827"/>
                  <a:pt x="162423" y="1222506"/>
                  <a:pt x="617382" y="1410159"/>
                </a:cubicBezTo>
                <a:cubicBezTo>
                  <a:pt x="1131882" y="1607431"/>
                  <a:pt x="1732936" y="1367846"/>
                  <a:pt x="2721604" y="1366091"/>
                </a:cubicBezTo>
              </a:path>
            </a:pathLst>
          </a:custGeom>
          <a:noFill/>
          <a:ln w="41275">
            <a:solidFill>
              <a:schemeClr val="tx1"/>
            </a:solidFill>
            <a:headEnd type="none"/>
            <a:tailEnd type="triangle"/>
            <a:extLst>
              <a:ext uri="{C807C97D-BFC1-408E-A445-0C87EB9F89A2}">
                <ask:lineSketchStyleProps xmlns:ask="http://schemas.microsoft.com/office/drawing/2018/sketchyshapes" sd="610639819">
                  <a:custGeom>
                    <a:avLst/>
                    <a:gdLst>
                      <a:gd name="connsiteX0" fmla="*/ 438 w 2721604"/>
                      <a:gd name="connsiteY0" fmla="*/ 0 h 1488022"/>
                      <a:gd name="connsiteX1" fmla="*/ 617382 w 2721604"/>
                      <a:gd name="connsiteY1" fmla="*/ 1410159 h 1488022"/>
                      <a:gd name="connsiteX2" fmla="*/ 2721604 w 2721604"/>
                      <a:gd name="connsiteY2" fmla="*/ 1366091 h 1488022"/>
                    </a:gdLst>
                    <a:ahLst/>
                    <a:cxnLst>
                      <a:cxn ang="0">
                        <a:pos x="connsiteX0" y="connsiteY0"/>
                      </a:cxn>
                      <a:cxn ang="0">
                        <a:pos x="connsiteX1" y="connsiteY1"/>
                      </a:cxn>
                      <a:cxn ang="0">
                        <a:pos x="connsiteX2" y="connsiteY2"/>
                      </a:cxn>
                    </a:cxnLst>
                    <a:rect l="l" t="t" r="r" b="b"/>
                    <a:pathLst>
                      <a:path w="2721604" h="1488022" extrusionOk="0">
                        <a:moveTo>
                          <a:pt x="438" y="0"/>
                        </a:moveTo>
                        <a:cubicBezTo>
                          <a:pt x="-65380" y="693097"/>
                          <a:pt x="180001" y="1341507"/>
                          <a:pt x="617382" y="1410159"/>
                        </a:cubicBezTo>
                        <a:cubicBezTo>
                          <a:pt x="1170663" y="1585440"/>
                          <a:pt x="1644549" y="1286068"/>
                          <a:pt x="2721604" y="1366091"/>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Freeform: Shape 20">
            <a:extLst>
              <a:ext uri="{FF2B5EF4-FFF2-40B4-BE49-F238E27FC236}">
                <a16:creationId xmlns:a16="http://schemas.microsoft.com/office/drawing/2014/main" id="{2FF97A4E-3CAA-4EA6-8275-B12AA114B5B6}"/>
              </a:ext>
            </a:extLst>
          </p:cNvPr>
          <p:cNvSpPr/>
          <p:nvPr/>
        </p:nvSpPr>
        <p:spPr>
          <a:xfrm>
            <a:off x="5574536" y="3426247"/>
            <a:ext cx="2622015" cy="1167788"/>
          </a:xfrm>
          <a:custGeom>
            <a:avLst/>
            <a:gdLst>
              <a:gd name="connsiteX0" fmla="*/ 0 w 2622015"/>
              <a:gd name="connsiteY0" fmla="*/ 1167788 h 1167788"/>
              <a:gd name="connsiteX1" fmla="*/ 1112704 w 2622015"/>
              <a:gd name="connsiteY1" fmla="*/ 363556 h 1167788"/>
              <a:gd name="connsiteX2" fmla="*/ 2622015 w 2622015"/>
              <a:gd name="connsiteY2" fmla="*/ 0 h 1167788"/>
            </a:gdLst>
            <a:ahLst/>
            <a:cxnLst>
              <a:cxn ang="0">
                <a:pos x="connsiteX0" y="connsiteY0"/>
              </a:cxn>
              <a:cxn ang="0">
                <a:pos x="connsiteX1" y="connsiteY1"/>
              </a:cxn>
              <a:cxn ang="0">
                <a:pos x="connsiteX2" y="connsiteY2"/>
              </a:cxn>
            </a:cxnLst>
            <a:rect l="l" t="t" r="r" b="b"/>
            <a:pathLst>
              <a:path w="2622015" h="1167788">
                <a:moveTo>
                  <a:pt x="0" y="1167788"/>
                </a:moveTo>
                <a:cubicBezTo>
                  <a:pt x="337851" y="862987"/>
                  <a:pt x="675702" y="558187"/>
                  <a:pt x="1112704" y="363556"/>
                </a:cubicBezTo>
                <a:cubicBezTo>
                  <a:pt x="1549706" y="168925"/>
                  <a:pt x="2085860" y="84462"/>
                  <a:pt x="2622015" y="0"/>
                </a:cubicBezTo>
              </a:path>
            </a:pathLst>
          </a:custGeom>
          <a:noFill/>
          <a:ln w="41275">
            <a:solidFill>
              <a:schemeClr val="tx1"/>
            </a:solidFill>
            <a:headEnd type="none"/>
            <a:tailEnd type="triangle"/>
            <a:extLst>
              <a:ext uri="{C807C97D-BFC1-408E-A445-0C87EB9F89A2}">
                <ask:lineSketchStyleProps xmlns:ask="http://schemas.microsoft.com/office/drawing/2018/sketchyshapes" sd="391041603">
                  <a:custGeom>
                    <a:avLst/>
                    <a:gdLst>
                      <a:gd name="connsiteX0" fmla="*/ 0 w 2622015"/>
                      <a:gd name="connsiteY0" fmla="*/ 1167788 h 1167788"/>
                      <a:gd name="connsiteX1" fmla="*/ 1112704 w 2622015"/>
                      <a:gd name="connsiteY1" fmla="*/ 363556 h 1167788"/>
                      <a:gd name="connsiteX2" fmla="*/ 2622015 w 2622015"/>
                      <a:gd name="connsiteY2" fmla="*/ 0 h 1167788"/>
                    </a:gdLst>
                    <a:ahLst/>
                    <a:cxnLst>
                      <a:cxn ang="0">
                        <a:pos x="connsiteX0" y="connsiteY0"/>
                      </a:cxn>
                      <a:cxn ang="0">
                        <a:pos x="connsiteX1" y="connsiteY1"/>
                      </a:cxn>
                      <a:cxn ang="0">
                        <a:pos x="connsiteX2" y="connsiteY2"/>
                      </a:cxn>
                    </a:cxnLst>
                    <a:rect l="l" t="t" r="r" b="b"/>
                    <a:pathLst>
                      <a:path w="2622015" h="1167788" extrusionOk="0">
                        <a:moveTo>
                          <a:pt x="0" y="1167788"/>
                        </a:moveTo>
                        <a:cubicBezTo>
                          <a:pt x="377423" y="838390"/>
                          <a:pt x="617491" y="629946"/>
                          <a:pt x="1112704" y="363556"/>
                        </a:cubicBezTo>
                        <a:cubicBezTo>
                          <a:pt x="1552835" y="266311"/>
                          <a:pt x="2188786" y="-1040"/>
                          <a:pt x="2622015"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Freeform: Shape 21">
            <a:extLst>
              <a:ext uri="{FF2B5EF4-FFF2-40B4-BE49-F238E27FC236}">
                <a16:creationId xmlns:a16="http://schemas.microsoft.com/office/drawing/2014/main" id="{54B4D7FB-B229-4BD5-BA05-4B81EE1FAD01}"/>
              </a:ext>
            </a:extLst>
          </p:cNvPr>
          <p:cNvSpPr/>
          <p:nvPr/>
        </p:nvSpPr>
        <p:spPr>
          <a:xfrm>
            <a:off x="5453351" y="2186743"/>
            <a:ext cx="2754217" cy="1338656"/>
          </a:xfrm>
          <a:custGeom>
            <a:avLst/>
            <a:gdLst>
              <a:gd name="connsiteX0" fmla="*/ 0 w 2754217"/>
              <a:gd name="connsiteY0" fmla="*/ 1135839 h 1135839"/>
              <a:gd name="connsiteX1" fmla="*/ 870332 w 2754217"/>
              <a:gd name="connsiteY1" fmla="*/ 254489 h 1135839"/>
              <a:gd name="connsiteX2" fmla="*/ 2071171 w 2754217"/>
              <a:gd name="connsiteY2" fmla="*/ 56186 h 1135839"/>
              <a:gd name="connsiteX3" fmla="*/ 2754217 w 2754217"/>
              <a:gd name="connsiteY3" fmla="*/ 651097 h 1135839"/>
              <a:gd name="connsiteX0" fmla="*/ 0 w 2754217"/>
              <a:gd name="connsiteY0" fmla="*/ 1338656 h 1338656"/>
              <a:gd name="connsiteX1" fmla="*/ 870332 w 2754217"/>
              <a:gd name="connsiteY1" fmla="*/ 270019 h 1338656"/>
              <a:gd name="connsiteX2" fmla="*/ 2071171 w 2754217"/>
              <a:gd name="connsiteY2" fmla="*/ 71716 h 1338656"/>
              <a:gd name="connsiteX3" fmla="*/ 2754217 w 2754217"/>
              <a:gd name="connsiteY3" fmla="*/ 666627 h 1338656"/>
            </a:gdLst>
            <a:ahLst/>
            <a:cxnLst>
              <a:cxn ang="0">
                <a:pos x="connsiteX0" y="connsiteY0"/>
              </a:cxn>
              <a:cxn ang="0">
                <a:pos x="connsiteX1" y="connsiteY1"/>
              </a:cxn>
              <a:cxn ang="0">
                <a:pos x="connsiteX2" y="connsiteY2"/>
              </a:cxn>
              <a:cxn ang="0">
                <a:pos x="connsiteX3" y="connsiteY3"/>
              </a:cxn>
            </a:cxnLst>
            <a:rect l="l" t="t" r="r" b="b"/>
            <a:pathLst>
              <a:path w="2754217" h="1338656" extrusionOk="0">
                <a:moveTo>
                  <a:pt x="0" y="1338656"/>
                </a:moveTo>
                <a:cubicBezTo>
                  <a:pt x="207425" y="912659"/>
                  <a:pt x="525137" y="481176"/>
                  <a:pt x="870332" y="270019"/>
                </a:cubicBezTo>
                <a:cubicBezTo>
                  <a:pt x="1215527" y="58862"/>
                  <a:pt x="1858669" y="-97516"/>
                  <a:pt x="2071171" y="71716"/>
                </a:cubicBezTo>
                <a:cubicBezTo>
                  <a:pt x="2463347" y="214234"/>
                  <a:pt x="2544050" y="427556"/>
                  <a:pt x="2754217" y="666627"/>
                </a:cubicBezTo>
              </a:path>
            </a:pathLst>
          </a:custGeom>
          <a:noFill/>
          <a:ln w="41275">
            <a:solidFill>
              <a:schemeClr val="tx1"/>
            </a:solidFill>
            <a:headEnd type="none"/>
            <a:tailEnd type="triangle"/>
            <a:extLst>
              <a:ext uri="{C807C97D-BFC1-408E-A445-0C87EB9F89A2}">
                <ask:lineSketchStyleProps xmlns:ask="http://schemas.microsoft.com/office/drawing/2018/sketchyshapes" sd="398486774">
                  <a:custGeom>
                    <a:avLst/>
                    <a:gdLst>
                      <a:gd name="connsiteX0" fmla="*/ 0 w 2754217"/>
                      <a:gd name="connsiteY0" fmla="*/ 1338656 h 1338656"/>
                      <a:gd name="connsiteX1" fmla="*/ 870332 w 2754217"/>
                      <a:gd name="connsiteY1" fmla="*/ 270019 h 1338656"/>
                      <a:gd name="connsiteX2" fmla="*/ 2071171 w 2754217"/>
                      <a:gd name="connsiteY2" fmla="*/ 71716 h 1338656"/>
                      <a:gd name="connsiteX3" fmla="*/ 2754217 w 2754217"/>
                      <a:gd name="connsiteY3" fmla="*/ 666627 h 1338656"/>
                    </a:gdLst>
                    <a:ahLst/>
                    <a:cxnLst>
                      <a:cxn ang="0">
                        <a:pos x="connsiteX0" y="connsiteY0"/>
                      </a:cxn>
                      <a:cxn ang="0">
                        <a:pos x="connsiteX1" y="connsiteY1"/>
                      </a:cxn>
                      <a:cxn ang="0">
                        <a:pos x="connsiteX2" y="connsiteY2"/>
                      </a:cxn>
                      <a:cxn ang="0">
                        <a:pos x="connsiteX3" y="connsiteY3"/>
                      </a:cxn>
                    </a:cxnLst>
                    <a:rect l="l" t="t" r="r" b="b"/>
                    <a:pathLst>
                      <a:path w="2754217" h="1338656" extrusionOk="0">
                        <a:moveTo>
                          <a:pt x="0" y="1338656"/>
                        </a:moveTo>
                        <a:cubicBezTo>
                          <a:pt x="194176" y="894568"/>
                          <a:pt x="512550" y="478670"/>
                          <a:pt x="870332" y="270019"/>
                        </a:cubicBezTo>
                        <a:cubicBezTo>
                          <a:pt x="1268478" y="60255"/>
                          <a:pt x="1872024" y="-106553"/>
                          <a:pt x="2071171" y="71716"/>
                        </a:cubicBezTo>
                        <a:cubicBezTo>
                          <a:pt x="2502916" y="250198"/>
                          <a:pt x="2549926" y="450870"/>
                          <a:pt x="2754217" y="666627"/>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Freeform: Shape 22">
            <a:extLst>
              <a:ext uri="{FF2B5EF4-FFF2-40B4-BE49-F238E27FC236}">
                <a16:creationId xmlns:a16="http://schemas.microsoft.com/office/drawing/2014/main" id="{260B1274-1728-48D9-BE2D-FE5C1462ACA1}"/>
              </a:ext>
            </a:extLst>
          </p:cNvPr>
          <p:cNvSpPr/>
          <p:nvPr/>
        </p:nvSpPr>
        <p:spPr>
          <a:xfrm>
            <a:off x="5464367" y="1916936"/>
            <a:ext cx="2666082" cy="1333040"/>
          </a:xfrm>
          <a:custGeom>
            <a:avLst/>
            <a:gdLst>
              <a:gd name="connsiteX0" fmla="*/ 0 w 2644048"/>
              <a:gd name="connsiteY0" fmla="*/ 0 h 1355074"/>
              <a:gd name="connsiteX1" fmla="*/ 771181 w 2644048"/>
              <a:gd name="connsiteY1" fmla="*/ 1090670 h 1355074"/>
              <a:gd name="connsiteX2" fmla="*/ 1938969 w 2644048"/>
              <a:gd name="connsiteY2" fmla="*/ 661012 h 1355074"/>
              <a:gd name="connsiteX3" fmla="*/ 2644048 w 2644048"/>
              <a:gd name="connsiteY3" fmla="*/ 1355074 h 1355074"/>
              <a:gd name="connsiteX0" fmla="*/ 0 w 2666082"/>
              <a:gd name="connsiteY0" fmla="*/ 0 h 1333040"/>
              <a:gd name="connsiteX1" fmla="*/ 771181 w 2666082"/>
              <a:gd name="connsiteY1" fmla="*/ 1090670 h 1333040"/>
              <a:gd name="connsiteX2" fmla="*/ 1938969 w 2666082"/>
              <a:gd name="connsiteY2" fmla="*/ 661012 h 1333040"/>
              <a:gd name="connsiteX3" fmla="*/ 2666082 w 2666082"/>
              <a:gd name="connsiteY3" fmla="*/ 1333040 h 1333040"/>
            </a:gdLst>
            <a:ahLst/>
            <a:cxnLst>
              <a:cxn ang="0">
                <a:pos x="connsiteX0" y="connsiteY0"/>
              </a:cxn>
              <a:cxn ang="0">
                <a:pos x="connsiteX1" y="connsiteY1"/>
              </a:cxn>
              <a:cxn ang="0">
                <a:pos x="connsiteX2" y="connsiteY2"/>
              </a:cxn>
              <a:cxn ang="0">
                <a:pos x="connsiteX3" y="connsiteY3"/>
              </a:cxn>
            </a:cxnLst>
            <a:rect l="l" t="t" r="r" b="b"/>
            <a:pathLst>
              <a:path w="2666082" h="1333040" extrusionOk="0">
                <a:moveTo>
                  <a:pt x="0" y="0"/>
                </a:moveTo>
                <a:cubicBezTo>
                  <a:pt x="211385" y="652781"/>
                  <a:pt x="319943" y="1034343"/>
                  <a:pt x="771181" y="1090670"/>
                </a:cubicBezTo>
                <a:cubicBezTo>
                  <a:pt x="1108691" y="1078469"/>
                  <a:pt x="1497137" y="610384"/>
                  <a:pt x="1938969" y="661012"/>
                </a:cubicBezTo>
                <a:cubicBezTo>
                  <a:pt x="2398281" y="739477"/>
                  <a:pt x="2400025" y="951092"/>
                  <a:pt x="2666082" y="1333040"/>
                </a:cubicBezTo>
              </a:path>
            </a:pathLst>
          </a:custGeom>
          <a:noFill/>
          <a:ln w="41275">
            <a:solidFill>
              <a:schemeClr val="tx1"/>
            </a:solidFill>
            <a:headEnd type="none"/>
            <a:tailEnd type="triangle"/>
            <a:extLst>
              <a:ext uri="{C807C97D-BFC1-408E-A445-0C87EB9F89A2}">
                <ask:lineSketchStyleProps xmlns:ask="http://schemas.microsoft.com/office/drawing/2018/sketchyshapes" sd="3413192991">
                  <a:custGeom>
                    <a:avLst/>
                    <a:gdLst>
                      <a:gd name="connsiteX0" fmla="*/ 0 w 2666082"/>
                      <a:gd name="connsiteY0" fmla="*/ 0 h 1333040"/>
                      <a:gd name="connsiteX1" fmla="*/ 771181 w 2666082"/>
                      <a:gd name="connsiteY1" fmla="*/ 1090670 h 1333040"/>
                      <a:gd name="connsiteX2" fmla="*/ 1938969 w 2666082"/>
                      <a:gd name="connsiteY2" fmla="*/ 661012 h 1333040"/>
                      <a:gd name="connsiteX3" fmla="*/ 2666082 w 2666082"/>
                      <a:gd name="connsiteY3" fmla="*/ 1333040 h 1333040"/>
                    </a:gdLst>
                    <a:ahLst/>
                    <a:cxnLst>
                      <a:cxn ang="0">
                        <a:pos x="connsiteX0" y="connsiteY0"/>
                      </a:cxn>
                      <a:cxn ang="0">
                        <a:pos x="connsiteX1" y="connsiteY1"/>
                      </a:cxn>
                      <a:cxn ang="0">
                        <a:pos x="connsiteX2" y="connsiteY2"/>
                      </a:cxn>
                      <a:cxn ang="0">
                        <a:pos x="connsiteX3" y="connsiteY3"/>
                      </a:cxn>
                    </a:cxnLst>
                    <a:rect l="l" t="t" r="r" b="b"/>
                    <a:pathLst>
                      <a:path w="2666082" h="1333040" extrusionOk="0">
                        <a:moveTo>
                          <a:pt x="0" y="0"/>
                        </a:moveTo>
                        <a:cubicBezTo>
                          <a:pt x="204065" y="747016"/>
                          <a:pt x="244409" y="1066097"/>
                          <a:pt x="771181" y="1090670"/>
                        </a:cubicBezTo>
                        <a:cubicBezTo>
                          <a:pt x="1119823" y="983531"/>
                          <a:pt x="1418406" y="609615"/>
                          <a:pt x="1938969" y="661012"/>
                        </a:cubicBezTo>
                        <a:cubicBezTo>
                          <a:pt x="2422824" y="745143"/>
                          <a:pt x="2398026" y="945141"/>
                          <a:pt x="2666082" y="133304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8" name="Graphic 27" descr="Downward trend graph with solid fill">
            <a:extLst>
              <a:ext uri="{FF2B5EF4-FFF2-40B4-BE49-F238E27FC236}">
                <a16:creationId xmlns:a16="http://schemas.microsoft.com/office/drawing/2014/main" id="{D450D8E6-143D-4824-A339-82968A9A62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1124" y="1846901"/>
            <a:ext cx="3051673" cy="3051673"/>
          </a:xfrm>
          <a:prstGeom prst="rect">
            <a:avLst/>
          </a:prstGeom>
        </p:spPr>
      </p:pic>
    </p:spTree>
    <p:extLst>
      <p:ext uri="{BB962C8B-B14F-4D97-AF65-F5344CB8AC3E}">
        <p14:creationId xmlns:p14="http://schemas.microsoft.com/office/powerpoint/2010/main" val="18735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030DAE-17D6-493F-852F-C809FCC98DD8}"/>
              </a:ext>
            </a:extLst>
          </p:cNvPr>
          <p:cNvGraphicFramePr>
            <a:graphicFrameLocks noGrp="1"/>
          </p:cNvGraphicFramePr>
          <p:nvPr>
            <p:extLst>
              <p:ext uri="{D42A27DB-BD31-4B8C-83A1-F6EECF244321}">
                <p14:modId xmlns:p14="http://schemas.microsoft.com/office/powerpoint/2010/main" val="2920936642"/>
              </p:ext>
            </p:extLst>
          </p:nvPr>
        </p:nvGraphicFramePr>
        <p:xfrm>
          <a:off x="0" y="-2"/>
          <a:ext cx="12191998" cy="2443238"/>
        </p:xfrm>
        <a:graphic>
          <a:graphicData uri="http://schemas.openxmlformats.org/drawingml/2006/table">
            <a:tbl>
              <a:tblPr firstRow="1" bandRow="1">
                <a:tableStyleId>{073A0DAA-6AF3-43AB-8588-CEC1D06C72B9}</a:tableStyleId>
              </a:tblPr>
              <a:tblGrid>
                <a:gridCol w="1741714">
                  <a:extLst>
                    <a:ext uri="{9D8B030D-6E8A-4147-A177-3AD203B41FA5}">
                      <a16:colId xmlns:a16="http://schemas.microsoft.com/office/drawing/2014/main" val="295080921"/>
                    </a:ext>
                  </a:extLst>
                </a:gridCol>
                <a:gridCol w="1741714">
                  <a:extLst>
                    <a:ext uri="{9D8B030D-6E8A-4147-A177-3AD203B41FA5}">
                      <a16:colId xmlns:a16="http://schemas.microsoft.com/office/drawing/2014/main" val="2401647133"/>
                    </a:ext>
                  </a:extLst>
                </a:gridCol>
                <a:gridCol w="1741714">
                  <a:extLst>
                    <a:ext uri="{9D8B030D-6E8A-4147-A177-3AD203B41FA5}">
                      <a16:colId xmlns:a16="http://schemas.microsoft.com/office/drawing/2014/main" val="1716241692"/>
                    </a:ext>
                  </a:extLst>
                </a:gridCol>
                <a:gridCol w="1741714">
                  <a:extLst>
                    <a:ext uri="{9D8B030D-6E8A-4147-A177-3AD203B41FA5}">
                      <a16:colId xmlns:a16="http://schemas.microsoft.com/office/drawing/2014/main" val="1878677806"/>
                    </a:ext>
                  </a:extLst>
                </a:gridCol>
                <a:gridCol w="1741714">
                  <a:extLst>
                    <a:ext uri="{9D8B030D-6E8A-4147-A177-3AD203B41FA5}">
                      <a16:colId xmlns:a16="http://schemas.microsoft.com/office/drawing/2014/main" val="3939227592"/>
                    </a:ext>
                  </a:extLst>
                </a:gridCol>
                <a:gridCol w="1741714">
                  <a:extLst>
                    <a:ext uri="{9D8B030D-6E8A-4147-A177-3AD203B41FA5}">
                      <a16:colId xmlns:a16="http://schemas.microsoft.com/office/drawing/2014/main" val="1731245224"/>
                    </a:ext>
                  </a:extLst>
                </a:gridCol>
                <a:gridCol w="1741714">
                  <a:extLst>
                    <a:ext uri="{9D8B030D-6E8A-4147-A177-3AD203B41FA5}">
                      <a16:colId xmlns:a16="http://schemas.microsoft.com/office/drawing/2014/main" val="2321426528"/>
                    </a:ext>
                  </a:extLst>
                </a:gridCol>
              </a:tblGrid>
              <a:tr h="441476">
                <a:tc rowSpan="3">
                  <a:txBody>
                    <a:bodyPr/>
                    <a:lstStyle/>
                    <a:p>
                      <a:pPr algn="ctr"/>
                      <a:r>
                        <a:rPr lang="nb-NO" sz="2400" dirty="0">
                          <a:latin typeface="Segoe UI Black" panose="020B0A02040204020203" pitchFamily="34" charset="0"/>
                          <a:ea typeface="Segoe UI Black" panose="020B0A02040204020203" pitchFamily="34" charset="0"/>
                          <a:cs typeface="Segoe UI Light" panose="020B0502040204020203" pitchFamily="34" charset="0"/>
                        </a:rPr>
                        <a:t>Scenarios</a:t>
                      </a:r>
                    </a:p>
                  </a:txBody>
                  <a:tcPr anchor="ctr"/>
                </a:tc>
                <a:tc gridSpan="6">
                  <a:txBody>
                    <a:bodyPr/>
                    <a:lstStyle/>
                    <a:p>
                      <a:pPr algn="ctr"/>
                      <a:r>
                        <a:rPr lang="en-US" sz="2000" dirty="0">
                          <a:latin typeface="Segoe UI Black" panose="020B0A02040204020203" pitchFamily="34" charset="0"/>
                          <a:ea typeface="Segoe UI Black" panose="020B0A02040204020203" pitchFamily="34" charset="0"/>
                          <a:cs typeface="Segoe UI Light" panose="020B0502040204020203" pitchFamily="34" charset="0"/>
                        </a:rPr>
                        <a:t>Additional efforts to reverse trends in biodiversity</a:t>
                      </a: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510029299"/>
                  </a:ext>
                </a:extLst>
              </a:tr>
              <a:tr h="441476">
                <a:tc vMerge="1">
                  <a:txBody>
                    <a:bodyPr/>
                    <a:lstStyle/>
                    <a:p>
                      <a:endParaRPr lang="nb-NO"/>
                    </a:p>
                  </a:txBody>
                  <a:tcPr/>
                </a:tc>
                <a:tc gridSpan="2">
                  <a:txBody>
                    <a:bodyPr/>
                    <a:lstStyle/>
                    <a:p>
                      <a:pPr algn="ctr"/>
                      <a:r>
                        <a:rPr lang="nb-NO" sz="1600" b="1" dirty="0">
                          <a:latin typeface="Segoe UI Black" panose="020B0A02040204020203" pitchFamily="34" charset="0"/>
                          <a:ea typeface="Segoe UI Black" panose="020B0A02040204020203" pitchFamily="34" charset="0"/>
                          <a:cs typeface="Segoe UI Light" panose="020B0502040204020203" pitchFamily="34" charset="0"/>
                        </a:rPr>
                        <a:t>Supply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Demand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Increased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a:t>
                      </a: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conservation</a:t>
                      </a:r>
                      <a:endParaRPr lang="nb-NO" sz="1600" b="1"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extLst>
                  <a:ext uri="{0D108BD9-81ED-4DB2-BD59-A6C34878D82A}">
                    <a16:rowId xmlns:a16="http://schemas.microsoft.com/office/drawing/2014/main" val="2786422550"/>
                  </a:ext>
                </a:extLst>
              </a:tr>
              <a:tr h="1560286">
                <a:tc vMerge="1">
                  <a:txBody>
                    <a:bodyPr/>
                    <a:lstStyle/>
                    <a:p>
                      <a:endParaRPr lang="nb-NO"/>
                    </a:p>
                  </a:txBody>
                  <a:tcPr/>
                </a:tc>
                <a:tc>
                  <a:txBody>
                    <a:bodyPr/>
                    <a:lstStyle/>
                    <a:p>
                      <a:pPr algn="ctr"/>
                      <a:r>
                        <a:rPr lang="nb-NO" sz="1600" dirty="0" err="1">
                          <a:latin typeface="Segoe UI Light" panose="020B0502040204020203" pitchFamily="34" charset="0"/>
                          <a:cs typeface="Segoe UI Light" panose="020B0502040204020203" pitchFamily="34" charset="0"/>
                        </a:rPr>
                        <a:t>Sustainably</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increased</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crop</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yields</a:t>
                      </a:r>
                      <a:endParaRPr lang="nb-NO" sz="1600" dirty="0">
                        <a:latin typeface="Segoe UI Light" panose="020B0502040204020203" pitchFamily="34" charset="0"/>
                        <a:cs typeface="Segoe UI Light" panose="020B0502040204020203" pitchFamily="34" charset="0"/>
                      </a:endParaRP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trade of agricultural goods</a:t>
                      </a:r>
                    </a:p>
                  </a:txBody>
                  <a:tcPr anchor="ctr"/>
                </a:tc>
                <a:tc>
                  <a:txBody>
                    <a:bodyPr/>
                    <a:lstStyle/>
                    <a:p>
                      <a:pPr algn="ctr"/>
                      <a:r>
                        <a:rPr lang="en-US" sz="1600">
                          <a:latin typeface="Segoe UI Light" panose="020B0502040204020203" pitchFamily="34" charset="0"/>
                          <a:cs typeface="Segoe UI Light" panose="020B0502040204020203" pitchFamily="34" charset="0"/>
                        </a:rPr>
                        <a:t>Reduced waste of agricultural goods from field to fork</a:t>
                      </a:r>
                    </a:p>
                  </a:txBody>
                  <a:tcPr anchor="ctr"/>
                </a:tc>
                <a:tc>
                  <a:txBody>
                    <a:bodyPr/>
                    <a:lstStyle/>
                    <a:p>
                      <a:pPr algn="ctr"/>
                      <a:r>
                        <a:rPr lang="en-US" sz="1600" dirty="0">
                          <a:latin typeface="Segoe UI Light" panose="020B0502040204020203" pitchFamily="34" charset="0"/>
                          <a:cs typeface="Segoe UI Light" panose="020B0502040204020203" pitchFamily="34" charset="0"/>
                        </a:rPr>
                        <a:t>Diet shift to a lower share of animal calories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extent and management of protected areas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restoration and landscape-level conservation planning</a:t>
                      </a:r>
                    </a:p>
                  </a:txBody>
                  <a:tcPr anchor="ctr"/>
                </a:tc>
                <a:extLst>
                  <a:ext uri="{0D108BD9-81ED-4DB2-BD59-A6C34878D82A}">
                    <a16:rowId xmlns:a16="http://schemas.microsoft.com/office/drawing/2014/main" val="1819742883"/>
                  </a:ext>
                </a:extLst>
              </a:tr>
            </a:tbl>
          </a:graphicData>
        </a:graphic>
      </p:graphicFrame>
      <p:sp>
        <p:nvSpPr>
          <p:cNvPr id="3" name="Rectangle: Rounded Corners 2">
            <a:extLst>
              <a:ext uri="{FF2B5EF4-FFF2-40B4-BE49-F238E27FC236}">
                <a16:creationId xmlns:a16="http://schemas.microsoft.com/office/drawing/2014/main" id="{1DA994A1-38F2-40F7-935E-9145E4BC559F}"/>
              </a:ext>
            </a:extLst>
          </p:cNvPr>
          <p:cNvSpPr/>
          <p:nvPr/>
        </p:nvSpPr>
        <p:spPr>
          <a:xfrm>
            <a:off x="1775637" y="446567"/>
            <a:ext cx="3455582" cy="199666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50111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D030DAE-17D6-493F-852F-C809FCC98DD8}"/>
              </a:ext>
            </a:extLst>
          </p:cNvPr>
          <p:cNvGraphicFramePr>
            <a:graphicFrameLocks noGrp="1"/>
          </p:cNvGraphicFramePr>
          <p:nvPr/>
        </p:nvGraphicFramePr>
        <p:xfrm>
          <a:off x="0" y="-2"/>
          <a:ext cx="12191998" cy="2443238"/>
        </p:xfrm>
        <a:graphic>
          <a:graphicData uri="http://schemas.openxmlformats.org/drawingml/2006/table">
            <a:tbl>
              <a:tblPr firstRow="1" bandRow="1">
                <a:tableStyleId>{073A0DAA-6AF3-43AB-8588-CEC1D06C72B9}</a:tableStyleId>
              </a:tblPr>
              <a:tblGrid>
                <a:gridCol w="1741714">
                  <a:extLst>
                    <a:ext uri="{9D8B030D-6E8A-4147-A177-3AD203B41FA5}">
                      <a16:colId xmlns:a16="http://schemas.microsoft.com/office/drawing/2014/main" val="295080921"/>
                    </a:ext>
                  </a:extLst>
                </a:gridCol>
                <a:gridCol w="1741714">
                  <a:extLst>
                    <a:ext uri="{9D8B030D-6E8A-4147-A177-3AD203B41FA5}">
                      <a16:colId xmlns:a16="http://schemas.microsoft.com/office/drawing/2014/main" val="2401647133"/>
                    </a:ext>
                  </a:extLst>
                </a:gridCol>
                <a:gridCol w="1741714">
                  <a:extLst>
                    <a:ext uri="{9D8B030D-6E8A-4147-A177-3AD203B41FA5}">
                      <a16:colId xmlns:a16="http://schemas.microsoft.com/office/drawing/2014/main" val="1716241692"/>
                    </a:ext>
                  </a:extLst>
                </a:gridCol>
                <a:gridCol w="1741714">
                  <a:extLst>
                    <a:ext uri="{9D8B030D-6E8A-4147-A177-3AD203B41FA5}">
                      <a16:colId xmlns:a16="http://schemas.microsoft.com/office/drawing/2014/main" val="1878677806"/>
                    </a:ext>
                  </a:extLst>
                </a:gridCol>
                <a:gridCol w="1741714">
                  <a:extLst>
                    <a:ext uri="{9D8B030D-6E8A-4147-A177-3AD203B41FA5}">
                      <a16:colId xmlns:a16="http://schemas.microsoft.com/office/drawing/2014/main" val="3939227592"/>
                    </a:ext>
                  </a:extLst>
                </a:gridCol>
                <a:gridCol w="1741714">
                  <a:extLst>
                    <a:ext uri="{9D8B030D-6E8A-4147-A177-3AD203B41FA5}">
                      <a16:colId xmlns:a16="http://schemas.microsoft.com/office/drawing/2014/main" val="1731245224"/>
                    </a:ext>
                  </a:extLst>
                </a:gridCol>
                <a:gridCol w="1741714">
                  <a:extLst>
                    <a:ext uri="{9D8B030D-6E8A-4147-A177-3AD203B41FA5}">
                      <a16:colId xmlns:a16="http://schemas.microsoft.com/office/drawing/2014/main" val="2321426528"/>
                    </a:ext>
                  </a:extLst>
                </a:gridCol>
              </a:tblGrid>
              <a:tr h="441476">
                <a:tc rowSpan="3">
                  <a:txBody>
                    <a:bodyPr/>
                    <a:lstStyle/>
                    <a:p>
                      <a:pPr algn="ctr"/>
                      <a:r>
                        <a:rPr lang="nb-NO" sz="2400" dirty="0">
                          <a:latin typeface="Segoe UI Black" panose="020B0A02040204020203" pitchFamily="34" charset="0"/>
                          <a:ea typeface="Segoe UI Black" panose="020B0A02040204020203" pitchFamily="34" charset="0"/>
                          <a:cs typeface="Segoe UI Light" panose="020B0502040204020203" pitchFamily="34" charset="0"/>
                        </a:rPr>
                        <a:t>Scenarios</a:t>
                      </a:r>
                    </a:p>
                  </a:txBody>
                  <a:tcPr anchor="ctr"/>
                </a:tc>
                <a:tc gridSpan="6">
                  <a:txBody>
                    <a:bodyPr/>
                    <a:lstStyle/>
                    <a:p>
                      <a:pPr algn="ctr"/>
                      <a:r>
                        <a:rPr lang="en-US" sz="2000" dirty="0">
                          <a:latin typeface="Segoe UI Black" panose="020B0A02040204020203" pitchFamily="34" charset="0"/>
                          <a:ea typeface="Segoe UI Black" panose="020B0A02040204020203" pitchFamily="34" charset="0"/>
                          <a:cs typeface="Segoe UI Light" panose="020B0502040204020203" pitchFamily="34" charset="0"/>
                        </a:rPr>
                        <a:t>Additional efforts to reverse trends in biodiversity</a:t>
                      </a:r>
                    </a:p>
                  </a:txBody>
                  <a:tcPr anchor="ct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510029299"/>
                  </a:ext>
                </a:extLst>
              </a:tr>
              <a:tr h="441476">
                <a:tc vMerge="1">
                  <a:txBody>
                    <a:bodyPr/>
                    <a:lstStyle/>
                    <a:p>
                      <a:endParaRPr lang="nb-NO"/>
                    </a:p>
                  </a:txBody>
                  <a:tcPr/>
                </a:tc>
                <a:tc gridSpan="2">
                  <a:txBody>
                    <a:bodyPr/>
                    <a:lstStyle/>
                    <a:p>
                      <a:pPr algn="ctr"/>
                      <a:r>
                        <a:rPr lang="nb-NO" sz="1600" b="1" dirty="0">
                          <a:latin typeface="Segoe UI Black" panose="020B0A02040204020203" pitchFamily="34" charset="0"/>
                          <a:ea typeface="Segoe UI Black" panose="020B0A02040204020203" pitchFamily="34" charset="0"/>
                          <a:cs typeface="Segoe UI Light" panose="020B0502040204020203" pitchFamily="34" charset="0"/>
                        </a:rPr>
                        <a:t>Supply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Demand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side</a:t>
                      </a:r>
                    </a:p>
                  </a:txBody>
                  <a:tcPr anchor="ctr"/>
                </a:tc>
                <a:tc hMerge="1">
                  <a:txBody>
                    <a:bodyPr/>
                    <a:lstStyle/>
                    <a:p>
                      <a:endParaRPr lang="nb-NO"/>
                    </a:p>
                  </a:txBody>
                  <a:tcPr/>
                </a:tc>
                <a:tc gridSpan="2">
                  <a:txBody>
                    <a:bodyPr/>
                    <a:lstStyle/>
                    <a:p>
                      <a:pPr algn="ct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Increased</a:t>
                      </a:r>
                      <a:r>
                        <a:rPr lang="nb-NO" sz="1600" b="1" dirty="0">
                          <a:latin typeface="Segoe UI Black" panose="020B0A02040204020203" pitchFamily="34" charset="0"/>
                          <a:ea typeface="Segoe UI Black" panose="020B0A02040204020203" pitchFamily="34" charset="0"/>
                          <a:cs typeface="Segoe UI Light" panose="020B0502040204020203" pitchFamily="34" charset="0"/>
                        </a:rPr>
                        <a:t> </a:t>
                      </a:r>
                      <a:r>
                        <a:rPr lang="nb-NO" sz="1600" b="1" dirty="0" err="1">
                          <a:latin typeface="Segoe UI Black" panose="020B0A02040204020203" pitchFamily="34" charset="0"/>
                          <a:ea typeface="Segoe UI Black" panose="020B0A02040204020203" pitchFamily="34" charset="0"/>
                          <a:cs typeface="Segoe UI Light" panose="020B0502040204020203" pitchFamily="34" charset="0"/>
                        </a:rPr>
                        <a:t>conservation</a:t>
                      </a:r>
                      <a:endParaRPr lang="nb-NO" sz="1600" b="1" dirty="0">
                        <a:latin typeface="Segoe UI Black" panose="020B0A02040204020203" pitchFamily="34" charset="0"/>
                        <a:ea typeface="Segoe UI Black" panose="020B0A02040204020203" pitchFamily="34" charset="0"/>
                        <a:cs typeface="Segoe UI Light" panose="020B0502040204020203" pitchFamily="34" charset="0"/>
                      </a:endParaRPr>
                    </a:p>
                  </a:txBody>
                  <a:tcPr anchor="ctr"/>
                </a:tc>
                <a:tc hMerge="1">
                  <a:txBody>
                    <a:bodyPr/>
                    <a:lstStyle/>
                    <a:p>
                      <a:endParaRPr lang="nb-NO"/>
                    </a:p>
                  </a:txBody>
                  <a:tcPr/>
                </a:tc>
                <a:extLst>
                  <a:ext uri="{0D108BD9-81ED-4DB2-BD59-A6C34878D82A}">
                    <a16:rowId xmlns:a16="http://schemas.microsoft.com/office/drawing/2014/main" val="2786422550"/>
                  </a:ext>
                </a:extLst>
              </a:tr>
              <a:tr h="1560286">
                <a:tc vMerge="1">
                  <a:txBody>
                    <a:bodyPr/>
                    <a:lstStyle/>
                    <a:p>
                      <a:endParaRPr lang="nb-NO"/>
                    </a:p>
                  </a:txBody>
                  <a:tcPr/>
                </a:tc>
                <a:tc>
                  <a:txBody>
                    <a:bodyPr/>
                    <a:lstStyle/>
                    <a:p>
                      <a:pPr algn="ctr"/>
                      <a:r>
                        <a:rPr lang="nb-NO" sz="1600" dirty="0" err="1">
                          <a:latin typeface="Segoe UI Light" panose="020B0502040204020203" pitchFamily="34" charset="0"/>
                          <a:cs typeface="Segoe UI Light" panose="020B0502040204020203" pitchFamily="34" charset="0"/>
                        </a:rPr>
                        <a:t>Sustainably</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increased</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crop</a:t>
                      </a:r>
                      <a:r>
                        <a:rPr lang="nb-NO" sz="1600" dirty="0">
                          <a:latin typeface="Segoe UI Light" panose="020B0502040204020203" pitchFamily="34" charset="0"/>
                          <a:cs typeface="Segoe UI Light" panose="020B0502040204020203" pitchFamily="34" charset="0"/>
                        </a:rPr>
                        <a:t> </a:t>
                      </a:r>
                      <a:r>
                        <a:rPr lang="nb-NO" sz="1600" dirty="0" err="1">
                          <a:latin typeface="Segoe UI Light" panose="020B0502040204020203" pitchFamily="34" charset="0"/>
                          <a:cs typeface="Segoe UI Light" panose="020B0502040204020203" pitchFamily="34" charset="0"/>
                        </a:rPr>
                        <a:t>yields</a:t>
                      </a:r>
                      <a:endParaRPr lang="nb-NO" sz="1600" dirty="0">
                        <a:latin typeface="Segoe UI Light" panose="020B0502040204020203" pitchFamily="34" charset="0"/>
                        <a:cs typeface="Segoe UI Light" panose="020B0502040204020203" pitchFamily="34" charset="0"/>
                      </a:endParaRP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trade of agricultural goods</a:t>
                      </a:r>
                    </a:p>
                  </a:txBody>
                  <a:tcPr anchor="ctr"/>
                </a:tc>
                <a:tc>
                  <a:txBody>
                    <a:bodyPr/>
                    <a:lstStyle/>
                    <a:p>
                      <a:pPr algn="ctr"/>
                      <a:r>
                        <a:rPr lang="en-US" sz="1600">
                          <a:latin typeface="Segoe UI Light" panose="020B0502040204020203" pitchFamily="34" charset="0"/>
                          <a:cs typeface="Segoe UI Light" panose="020B0502040204020203" pitchFamily="34" charset="0"/>
                        </a:rPr>
                        <a:t>Reduced waste of agricultural goods from field to fork</a:t>
                      </a:r>
                    </a:p>
                  </a:txBody>
                  <a:tcPr anchor="ctr"/>
                </a:tc>
                <a:tc>
                  <a:txBody>
                    <a:bodyPr/>
                    <a:lstStyle/>
                    <a:p>
                      <a:pPr algn="ctr"/>
                      <a:r>
                        <a:rPr lang="en-US" sz="1600" dirty="0">
                          <a:latin typeface="Segoe UI Light" panose="020B0502040204020203" pitchFamily="34" charset="0"/>
                          <a:cs typeface="Segoe UI Light" panose="020B0502040204020203" pitchFamily="34" charset="0"/>
                        </a:rPr>
                        <a:t>Diet shift to a lower share of animal calories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extent and management of protected areas</a:t>
                      </a:r>
                    </a:p>
                  </a:txBody>
                  <a:tcPr anchor="ctr"/>
                </a:tc>
                <a:tc>
                  <a:txBody>
                    <a:bodyPr/>
                    <a:lstStyle/>
                    <a:p>
                      <a:pPr algn="ctr"/>
                      <a:r>
                        <a:rPr lang="en-US" sz="1600" dirty="0">
                          <a:latin typeface="Segoe UI Light" panose="020B0502040204020203" pitchFamily="34" charset="0"/>
                          <a:cs typeface="Segoe UI Light" panose="020B0502040204020203" pitchFamily="34" charset="0"/>
                        </a:rPr>
                        <a:t>Increased restoration and landscape-level conservation planning</a:t>
                      </a:r>
                    </a:p>
                  </a:txBody>
                  <a:tcPr anchor="ctr"/>
                </a:tc>
                <a:extLst>
                  <a:ext uri="{0D108BD9-81ED-4DB2-BD59-A6C34878D82A}">
                    <a16:rowId xmlns:a16="http://schemas.microsoft.com/office/drawing/2014/main" val="1819742883"/>
                  </a:ext>
                </a:extLst>
              </a:tr>
            </a:tbl>
          </a:graphicData>
        </a:graphic>
      </p:graphicFrame>
      <p:sp>
        <p:nvSpPr>
          <p:cNvPr id="3" name="Rectangle: Rounded Corners 2">
            <a:extLst>
              <a:ext uri="{FF2B5EF4-FFF2-40B4-BE49-F238E27FC236}">
                <a16:creationId xmlns:a16="http://schemas.microsoft.com/office/drawing/2014/main" id="{1DA994A1-38F2-40F7-935E-9145E4BC559F}"/>
              </a:ext>
            </a:extLst>
          </p:cNvPr>
          <p:cNvSpPr/>
          <p:nvPr/>
        </p:nvSpPr>
        <p:spPr>
          <a:xfrm>
            <a:off x="5263123" y="446567"/>
            <a:ext cx="3455582" cy="199666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49339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4276</Words>
  <Application>Microsoft Office PowerPoint</Application>
  <PresentationFormat>Widescreen</PresentationFormat>
  <Paragraphs>443</Paragraphs>
  <Slides>35</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Segoe UI Black</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Maximilian Koslowski</dc:creator>
  <cp:lastModifiedBy>Maximilian Koslowski</cp:lastModifiedBy>
  <cp:revision>14</cp:revision>
  <dcterms:created xsi:type="dcterms:W3CDTF">2022-02-22T11:20:08Z</dcterms:created>
  <dcterms:modified xsi:type="dcterms:W3CDTF">2022-03-16T10:32:16Z</dcterms:modified>
</cp:coreProperties>
</file>